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sldIdLst>
    <p:sldId id="256" r:id="rId2"/>
    <p:sldId id="397" r:id="rId3"/>
    <p:sldId id="398" r:id="rId4"/>
    <p:sldId id="399" r:id="rId5"/>
    <p:sldId id="400" r:id="rId6"/>
    <p:sldId id="406" r:id="rId7"/>
    <p:sldId id="405" r:id="rId8"/>
    <p:sldId id="402" r:id="rId9"/>
    <p:sldId id="389" r:id="rId10"/>
    <p:sldId id="350" r:id="rId11"/>
    <p:sldId id="403" r:id="rId12"/>
    <p:sldId id="351" r:id="rId13"/>
    <p:sldId id="404" r:id="rId14"/>
    <p:sldId id="408" r:id="rId15"/>
    <p:sldId id="422" r:id="rId16"/>
    <p:sldId id="409" r:id="rId17"/>
    <p:sldId id="410" r:id="rId18"/>
    <p:sldId id="411" r:id="rId19"/>
    <p:sldId id="412" r:id="rId20"/>
    <p:sldId id="423" r:id="rId21"/>
    <p:sldId id="413" r:id="rId22"/>
    <p:sldId id="414" r:id="rId23"/>
    <p:sldId id="415" r:id="rId24"/>
    <p:sldId id="416" r:id="rId25"/>
    <p:sldId id="417" r:id="rId26"/>
    <p:sldId id="424" r:id="rId27"/>
    <p:sldId id="418" r:id="rId28"/>
    <p:sldId id="323" r:id="rId29"/>
    <p:sldId id="419" r:id="rId30"/>
    <p:sldId id="420" r:id="rId31"/>
    <p:sldId id="421" r:id="rId32"/>
    <p:sldId id="302"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Default Section" id="{FA57ABD6-36B7-4C67-92D9-612FD3ABD5FE}">
          <p14:sldIdLst>
            <p14:sldId id="256"/>
            <p14:sldId id="397"/>
            <p14:sldId id="398"/>
            <p14:sldId id="399"/>
            <p14:sldId id="400"/>
            <p14:sldId id="406"/>
            <p14:sldId id="405"/>
            <p14:sldId id="402"/>
            <p14:sldId id="389"/>
            <p14:sldId id="350"/>
            <p14:sldId id="403"/>
            <p14:sldId id="351"/>
            <p14:sldId id="404"/>
            <p14:sldId id="408"/>
            <p14:sldId id="422"/>
            <p14:sldId id="409"/>
            <p14:sldId id="410"/>
            <p14:sldId id="411"/>
            <p14:sldId id="412"/>
            <p14:sldId id="423"/>
            <p14:sldId id="413"/>
            <p14:sldId id="414"/>
            <p14:sldId id="415"/>
            <p14:sldId id="416"/>
            <p14:sldId id="417"/>
            <p14:sldId id="424"/>
            <p14:sldId id="418"/>
            <p14:sldId id="323"/>
            <p14:sldId id="419"/>
            <p14:sldId id="420"/>
            <p14:sldId id="421"/>
            <p14:sldId id="302"/>
          </p14:sldIdLst>
        </p14:section>
        <p14:section name="Untitled Section" id="{46FA42F6-7034-4529-AEAE-37F15EC0C82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00000"/>
    <a:srgbClr val="000066"/>
    <a:srgbClr val="0033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2" autoAdjust="0"/>
    <p:restoredTop sz="94619" autoAdjust="0"/>
  </p:normalViewPr>
  <p:slideViewPr>
    <p:cSldViewPr>
      <p:cViewPr varScale="1">
        <p:scale>
          <a:sx n="81" d="100"/>
          <a:sy n="81" d="100"/>
        </p:scale>
        <p:origin x="149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04"/>
    </p:cViewPr>
  </p:sorterViewPr>
  <p:notesViewPr>
    <p:cSldViewPr>
      <p:cViewPr varScale="1">
        <p:scale>
          <a:sx n="59" d="100"/>
          <a:sy n="59" d="100"/>
        </p:scale>
        <p:origin x="-20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416ECE04-89E8-4429-AB0D-98765FAA6CF9}" type="datetimeFigureOut">
              <a:rPr lang="en-ZA"/>
              <a:pPr>
                <a:defRPr/>
              </a:pPr>
              <a:t>2022/07/15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29F0C71-E4BE-4DC8-9FC8-7323E4282BA4}" type="slidenum">
              <a:rPr lang="en-ZA"/>
              <a:pPr>
                <a:defRPr/>
              </a:pPr>
              <a:t>‹#›</a:t>
            </a:fld>
            <a:endParaRPr lang="en-ZA"/>
          </a:p>
        </p:txBody>
      </p:sp>
    </p:spTree>
    <p:extLst>
      <p:ext uri="{BB962C8B-B14F-4D97-AF65-F5344CB8AC3E}">
        <p14:creationId xmlns:p14="http://schemas.microsoft.com/office/powerpoint/2010/main" val="13870807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r>
              <a:rPr lang="en-ZA" dirty="0"/>
              <a:t>The talk is motivated in part by the need for</a:t>
            </a:r>
            <a:r>
              <a:rPr lang="en-ZA" baseline="0" dirty="0"/>
              <a:t> continued correcting </a:t>
            </a:r>
            <a:r>
              <a:rPr lang="en-ZA" dirty="0"/>
              <a:t>a perception that existed for a long time that Botswana is the land of Batswana people who all speak Setswana language. </a:t>
            </a:r>
          </a:p>
          <a:p>
            <a:endParaRPr lang="en-ZA" dirty="0"/>
          </a:p>
          <a:p>
            <a:r>
              <a:rPr lang="en-ZA" dirty="0"/>
              <a:t>The perception could have been caused and perpetuated by the fact that at independence Setswana was the only indigenous language chosen</a:t>
            </a:r>
            <a:r>
              <a:rPr lang="en-ZA" baseline="0" dirty="0"/>
              <a:t> as the national language and became the only one used in government, in schools, by the media and as the most used lingua franca.</a:t>
            </a:r>
          </a:p>
          <a:p>
            <a:endParaRPr lang="en-ZA" baseline="0" dirty="0"/>
          </a:p>
          <a:p>
            <a:r>
              <a:rPr lang="en-ZA" baseline="0" dirty="0"/>
              <a:t>The reality however, is that there are other indigenous languages in the country. And because of the position adopted by the new administration at independence in 1966, the languages became marginalized. And half a century later, the situation has not changed.</a:t>
            </a:r>
          </a:p>
          <a:p>
            <a:endParaRPr lang="en-ZA"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ZA" baseline="0" dirty="0"/>
              <a:t>The talk is motivated in part by the need </a:t>
            </a:r>
            <a:r>
              <a:rPr kumimoji="0" lang="en-ZA" sz="1200" b="0" i="0" u="none" strike="noStrike" kern="1200" cap="none" spc="0" normalizeH="0" baseline="0" noProof="0" dirty="0">
                <a:ln>
                  <a:noFill/>
                </a:ln>
                <a:solidFill>
                  <a:prstClr val="black"/>
                </a:solidFill>
                <a:effectLst/>
                <a:uLnTx/>
                <a:uFillTx/>
                <a:latin typeface="+mn-lt"/>
                <a:ea typeface="+mn-ea"/>
                <a:cs typeface="+mn-cs"/>
              </a:rPr>
              <a:t>for continued pressure on the government of Botswana on reconsider its position on marginalised languages.</a:t>
            </a:r>
          </a:p>
          <a:p>
            <a:endParaRPr lang="en-ZA" dirty="0"/>
          </a:p>
        </p:txBody>
      </p:sp>
      <p:sp>
        <p:nvSpPr>
          <p:cNvPr id="4" name="Slide Number Placeholder 3"/>
          <p:cNvSpPr>
            <a:spLocks noGrp="1"/>
          </p:cNvSpPr>
          <p:nvPr>
            <p:ph type="sldNum" sz="quarter" idx="10"/>
          </p:nvPr>
        </p:nvSpPr>
        <p:spPr/>
        <p:txBody>
          <a:bodyPr/>
          <a:lstStyle/>
          <a:p>
            <a:pPr>
              <a:defRPr/>
            </a:pPr>
            <a:fld id="{729F0C71-E4BE-4DC8-9FC8-7323E4282BA4}" type="slidenum">
              <a:rPr lang="en-ZA" smtClean="0"/>
              <a:pPr>
                <a:defRPr/>
              </a:pPr>
              <a:t>1</a:t>
            </a:fld>
            <a:endParaRPr lang="en-ZA"/>
          </a:p>
        </p:txBody>
      </p:sp>
    </p:spTree>
    <p:extLst>
      <p:ext uri="{BB962C8B-B14F-4D97-AF65-F5344CB8AC3E}">
        <p14:creationId xmlns:p14="http://schemas.microsoft.com/office/powerpoint/2010/main" val="109328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14800"/>
          </a:xfrm>
          <a:prstGeom prst="rect">
            <a:avLst/>
          </a:prstGeo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1200" b="0" i="0" u="none" strike="noStrike" kern="1200" cap="none" spc="0" normalizeH="0" baseline="0" noProof="0" dirty="0" err="1">
                <a:ln>
                  <a:noFill/>
                </a:ln>
                <a:solidFill>
                  <a:prstClr val="black"/>
                </a:solidFill>
                <a:effectLst/>
                <a:uLnTx/>
                <a:uFillTx/>
                <a:latin typeface="Garamond"/>
                <a:ea typeface="Calibri"/>
                <a:cs typeface="Times New Roman"/>
              </a:rPr>
              <a:t>Ju</a:t>
            </a:r>
            <a:r>
              <a:rPr kumimoji="0" lang="en-GB" sz="1200" b="0" i="0" u="none" strike="noStrike" kern="1200" cap="none" spc="0" normalizeH="0" baseline="0" noProof="0" dirty="0">
                <a:ln>
                  <a:noFill/>
                </a:ln>
                <a:solidFill>
                  <a:prstClr val="black"/>
                </a:solidFill>
                <a:effectLst/>
                <a:uLnTx/>
                <a:uFillTx/>
                <a:latin typeface="Garamond"/>
                <a:ea typeface="Calibri"/>
                <a:cs typeface="Times New Roman"/>
              </a:rPr>
              <a:t> is the most developed of the San languages spoken in Botswana.  </a:t>
            </a:r>
            <a:endParaRPr kumimoji="0" lang="en-ZA" sz="1100" b="0" i="0" u="none" strike="noStrike" kern="1200" cap="none" spc="0" normalizeH="0" baseline="0" noProof="0" dirty="0">
              <a:ln>
                <a:noFill/>
              </a:ln>
              <a:solidFill>
                <a:prstClr val="black"/>
              </a:solidFill>
              <a:effectLst/>
              <a:uLnTx/>
              <a:uFillTx/>
              <a:latin typeface="+mn-lt"/>
              <a:ea typeface="Calibri"/>
              <a:cs typeface="Times New Roman"/>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dirty="0">
                <a:latin typeface="Garamond"/>
                <a:ea typeface="Calibri"/>
                <a:cs typeface="Times New Roman"/>
              </a:rPr>
              <a:t>This is a cross border language with Namibia and most of the language development was done in Namibia. </a:t>
            </a:r>
            <a:endParaRPr lang="en-ZA" dirty="0"/>
          </a:p>
        </p:txBody>
      </p:sp>
      <p:sp>
        <p:nvSpPr>
          <p:cNvPr id="4" name="Slide Number Placeholder 3"/>
          <p:cNvSpPr>
            <a:spLocks noGrp="1"/>
          </p:cNvSpPr>
          <p:nvPr>
            <p:ph type="sldNum" sz="quarter" idx="10"/>
          </p:nvPr>
        </p:nvSpPr>
        <p:spPr/>
        <p:txBody>
          <a:bodyPr/>
          <a:lstStyle/>
          <a:p>
            <a:pPr>
              <a:defRPr/>
            </a:pPr>
            <a:fld id="{729F0C71-E4BE-4DC8-9FC8-7323E4282BA4}" type="slidenum">
              <a:rPr lang="en-ZA" smtClean="0"/>
              <a:pPr>
                <a:defRPr/>
              </a:pPr>
              <a:t>28</a:t>
            </a:fld>
            <a:endParaRPr lang="en-ZA"/>
          </a:p>
        </p:txBody>
      </p:sp>
    </p:spTree>
    <p:extLst>
      <p:ext uri="{BB962C8B-B14F-4D97-AF65-F5344CB8AC3E}">
        <p14:creationId xmlns:p14="http://schemas.microsoft.com/office/powerpoint/2010/main" val="3587183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ZA" altLang="en-US"/>
            </a:p>
          </p:txBody>
        </p:sp>
      </p:grpSp>
      <p:sp>
        <p:nvSpPr>
          <p:cNvPr id="29708" name="Rectangle 12"/>
          <p:cNvSpPr>
            <a:spLocks noGrp="1" noChangeArrowheads="1"/>
          </p:cNvSpPr>
          <p:nvPr>
            <p:ph type="ctrTitle"/>
          </p:nvPr>
        </p:nvSpPr>
        <p:spPr>
          <a:xfrm>
            <a:off x="990600" y="1676400"/>
            <a:ext cx="7772400" cy="1462088"/>
          </a:xfrm>
        </p:spPr>
        <p:txBody>
          <a:bodyPr/>
          <a:lstStyle>
            <a:lvl1pPr>
              <a:defRPr/>
            </a:lvl1pPr>
          </a:lstStyle>
          <a:p>
            <a:pPr lvl="0"/>
            <a:r>
              <a:rPr lang="en-US" altLang="en-US" noProof="0"/>
              <a:t>Click to edit Master title style</a:t>
            </a:r>
          </a:p>
        </p:txBody>
      </p:sp>
      <p:sp>
        <p:nvSpPr>
          <p:cNvPr id="297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D098F413-EDD9-42A3-9DF0-7C2D97B75CF1}" type="slidenum">
              <a:rPr lang="en-US" altLang="en-US"/>
              <a:pPr>
                <a:defRPr/>
              </a:pPr>
              <a:t>‹#›</a:t>
            </a:fld>
            <a:endParaRPr lang="en-US" altLang="en-US"/>
          </a:p>
        </p:txBody>
      </p:sp>
    </p:spTree>
    <p:extLst>
      <p:ext uri="{BB962C8B-B14F-4D97-AF65-F5344CB8AC3E}">
        <p14:creationId xmlns:p14="http://schemas.microsoft.com/office/powerpoint/2010/main" val="3349215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64772C8F-1115-444F-AEB9-83012B5F5CEE}" type="slidenum">
              <a:rPr lang="en-US" altLang="en-US"/>
              <a:pPr>
                <a:defRPr/>
              </a:pPr>
              <a:t>‹#›</a:t>
            </a:fld>
            <a:endParaRPr lang="en-US" altLang="en-US"/>
          </a:p>
        </p:txBody>
      </p:sp>
    </p:spTree>
    <p:extLst>
      <p:ext uri="{BB962C8B-B14F-4D97-AF65-F5344CB8AC3E}">
        <p14:creationId xmlns:p14="http://schemas.microsoft.com/office/powerpoint/2010/main" val="155221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92CC3A99-9130-44FB-9812-19CF53DF5908}" type="slidenum">
              <a:rPr lang="en-US" altLang="en-US"/>
              <a:pPr>
                <a:defRPr/>
              </a:pPr>
              <a:t>‹#›</a:t>
            </a:fld>
            <a:endParaRPr lang="en-US" altLang="en-US"/>
          </a:p>
        </p:txBody>
      </p:sp>
    </p:spTree>
    <p:extLst>
      <p:ext uri="{BB962C8B-B14F-4D97-AF65-F5344CB8AC3E}">
        <p14:creationId xmlns:p14="http://schemas.microsoft.com/office/powerpoint/2010/main" val="106746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2E11F817-9958-4FFE-9AEB-FBA6F6A4C95F}" type="slidenum">
              <a:rPr lang="en-US" altLang="en-US"/>
              <a:pPr>
                <a:defRPr/>
              </a:pPr>
              <a:t>‹#›</a:t>
            </a:fld>
            <a:endParaRPr lang="en-US" altLang="en-US"/>
          </a:p>
        </p:txBody>
      </p:sp>
    </p:spTree>
    <p:extLst>
      <p:ext uri="{BB962C8B-B14F-4D97-AF65-F5344CB8AC3E}">
        <p14:creationId xmlns:p14="http://schemas.microsoft.com/office/powerpoint/2010/main" val="320509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D3882FB6-0DCE-4152-9B1C-382631BE376C}" type="slidenum">
              <a:rPr lang="en-US" altLang="en-US"/>
              <a:pPr>
                <a:defRPr/>
              </a:pPr>
              <a:t>‹#›</a:t>
            </a:fld>
            <a:endParaRPr lang="en-US" altLang="en-US"/>
          </a:p>
        </p:txBody>
      </p:sp>
    </p:spTree>
    <p:extLst>
      <p:ext uri="{BB962C8B-B14F-4D97-AF65-F5344CB8AC3E}">
        <p14:creationId xmlns:p14="http://schemas.microsoft.com/office/powerpoint/2010/main" val="323469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43AD96B6-54D8-4590-A7EC-6D48DC7D5C7F}" type="slidenum">
              <a:rPr lang="en-US" altLang="en-US"/>
              <a:pPr>
                <a:defRPr/>
              </a:pPr>
              <a:t>‹#›</a:t>
            </a:fld>
            <a:endParaRPr lang="en-US" altLang="en-US"/>
          </a:p>
        </p:txBody>
      </p:sp>
    </p:spTree>
    <p:extLst>
      <p:ext uri="{BB962C8B-B14F-4D97-AF65-F5344CB8AC3E}">
        <p14:creationId xmlns:p14="http://schemas.microsoft.com/office/powerpoint/2010/main" val="3733908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25B3E02A-FF08-482F-BFB9-DF9DC1F8871D}" type="slidenum">
              <a:rPr lang="en-US" altLang="en-US"/>
              <a:pPr>
                <a:defRPr/>
              </a:pPr>
              <a:t>‹#›</a:t>
            </a:fld>
            <a:endParaRPr lang="en-US" altLang="en-US"/>
          </a:p>
        </p:txBody>
      </p:sp>
    </p:spTree>
    <p:extLst>
      <p:ext uri="{BB962C8B-B14F-4D97-AF65-F5344CB8AC3E}">
        <p14:creationId xmlns:p14="http://schemas.microsoft.com/office/powerpoint/2010/main" val="175505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C37678F5-3C95-419A-B2D6-2F7E7C19C87A}" type="slidenum">
              <a:rPr lang="en-US" altLang="en-US"/>
              <a:pPr>
                <a:defRPr/>
              </a:pPr>
              <a:t>‹#›</a:t>
            </a:fld>
            <a:endParaRPr lang="en-US" altLang="en-US"/>
          </a:p>
        </p:txBody>
      </p:sp>
    </p:spTree>
    <p:extLst>
      <p:ext uri="{BB962C8B-B14F-4D97-AF65-F5344CB8AC3E}">
        <p14:creationId xmlns:p14="http://schemas.microsoft.com/office/powerpoint/2010/main" val="131964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17A60979-C335-4B95-9346-3EF4914BDB97}" type="slidenum">
              <a:rPr lang="en-US" altLang="en-US"/>
              <a:pPr>
                <a:defRPr/>
              </a:pPr>
              <a:t>‹#›</a:t>
            </a:fld>
            <a:endParaRPr lang="en-US" altLang="en-US"/>
          </a:p>
        </p:txBody>
      </p:sp>
    </p:spTree>
    <p:extLst>
      <p:ext uri="{BB962C8B-B14F-4D97-AF65-F5344CB8AC3E}">
        <p14:creationId xmlns:p14="http://schemas.microsoft.com/office/powerpoint/2010/main" val="2603674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A784106E-792A-4477-8117-FD49B99AAEAE}" type="slidenum">
              <a:rPr lang="en-US" altLang="en-US"/>
              <a:pPr>
                <a:defRPr/>
              </a:pPr>
              <a:t>‹#›</a:t>
            </a:fld>
            <a:endParaRPr lang="en-US" altLang="en-US"/>
          </a:p>
        </p:txBody>
      </p:sp>
    </p:spTree>
    <p:extLst>
      <p:ext uri="{BB962C8B-B14F-4D97-AF65-F5344CB8AC3E}">
        <p14:creationId xmlns:p14="http://schemas.microsoft.com/office/powerpoint/2010/main" val="155372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D89DDBDD-A0C0-4773-9115-B72B0B53FEDF}" type="slidenum">
              <a:rPr lang="en-US" altLang="en-US"/>
              <a:pPr>
                <a:defRPr/>
              </a:pPr>
              <a:t>‹#›</a:t>
            </a:fld>
            <a:endParaRPr lang="en-US" altLang="en-US"/>
          </a:p>
        </p:txBody>
      </p:sp>
    </p:spTree>
    <p:extLst>
      <p:ext uri="{BB962C8B-B14F-4D97-AF65-F5344CB8AC3E}">
        <p14:creationId xmlns:p14="http://schemas.microsoft.com/office/powerpoint/2010/main" val="2889038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endParaRPr kumimoji="1" lang="en-US" alt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8682"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ltLang="en-US"/>
          </a:p>
        </p:txBody>
      </p:sp>
      <p:sp>
        <p:nvSpPr>
          <p:cNvPr id="286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ltLang="en-US"/>
          </a:p>
        </p:txBody>
      </p:sp>
      <p:sp>
        <p:nvSpPr>
          <p:cNvPr id="286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FFEF651-F8E9-4BFB-9486-35115F00FD3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2868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2868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8682">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8682">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8682">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2" grpId="0" build="p">
        <p:tmplLst>
          <p:tmpl lvl="1">
            <p:tnLst>
              <p:par>
                <p:cTn presetID="1" presetClass="entr" presetSubtype="0" fill="hold" nodeType="click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2">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3">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4">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 lvl="5">
            <p:tnLst>
              <p:par>
                <p:cTn presetID="1" presetClass="entr" presetSubtype="0" fill="hold" nodeType="withEffect">
                  <p:stCondLst>
                    <p:cond delay="0"/>
                  </p:stCondLst>
                  <p:childTnLst>
                    <p:set>
                      <p:cBhvr>
                        <p:cTn dur="1" fill="hold">
                          <p:stCondLst>
                            <p:cond delay="0"/>
                          </p:stCondLst>
                        </p:cTn>
                        <p:tgtEl>
                          <p:spTgt spid="28682"/>
                        </p:tgtEl>
                        <p:attrNameLst>
                          <p:attrName>style.visibility</p:attrName>
                        </p:attrNameLst>
                      </p:cBhvr>
                      <p:to>
                        <p:strVal val="visible"/>
                      </p:to>
                    </p:set>
                  </p:childTnLst>
                  <p:subTnLst>
                    <p:animClr clrSpc="rgb" dir="cw">
                      <p:cBhvr override="childStyle">
                        <p:cTn dur="1" fill="hold" display="0" masterRel="nextClick" afterEffect="1"/>
                        <p:tgtEl>
                          <p:spTgt spid="28682"/>
                        </p:tgtEl>
                        <p:attrNameLst>
                          <p:attrName>ppt_c</p:attrName>
                        </p:attrNameLst>
                      </p:cBhvr>
                      <p:to>
                        <a:schemeClr val="bg2"/>
                      </p:to>
                    </p:animClr>
                  </p:subTnLst>
                </p:cTn>
              </p:par>
            </p:tnLst>
          </p:tmpl>
        </p:tmplLst>
      </p:bldP>
    </p:bld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1219200"/>
            <a:ext cx="7772400" cy="1905000"/>
          </a:xfrm>
        </p:spPr>
        <p:txBody>
          <a:bodyPr/>
          <a:lstStyle/>
          <a:p>
            <a:pPr algn="ctr" eaLnBrk="1" hangingPunct="1">
              <a:defRPr/>
            </a:pP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br>
              <a:rPr lang="en-ZA" altLang="en-US" sz="3200" b="1" dirty="0">
                <a:solidFill>
                  <a:schemeClr val="tx2">
                    <a:lumMod val="75000"/>
                  </a:schemeClr>
                </a:solidFill>
                <a:latin typeface="Garamond" pitchFamily="18" charset="0"/>
              </a:rPr>
            </a:br>
            <a:r>
              <a:rPr lang="en-US" altLang="en-US" sz="3200" b="1" dirty="0">
                <a:solidFill>
                  <a:schemeClr val="tx2">
                    <a:lumMod val="75000"/>
                  </a:schemeClr>
                </a:solidFill>
                <a:latin typeface="Garamond" pitchFamily="18" charset="0"/>
              </a:rPr>
              <a:t>Factoring Marginalized Languages in the Botswana Curriculum: Reflections on prospects for the </a:t>
            </a:r>
            <a:r>
              <a:rPr lang="en-US" altLang="en-US" sz="3200" b="1" dirty="0" err="1">
                <a:solidFill>
                  <a:schemeClr val="tx2">
                    <a:lumMod val="75000"/>
                  </a:schemeClr>
                </a:solidFill>
                <a:latin typeface="Garamond" pitchFamily="18" charset="0"/>
              </a:rPr>
              <a:t>Khoesan</a:t>
            </a:r>
            <a:br>
              <a:rPr lang="en-GB" altLang="en-US" sz="3200" b="1" dirty="0">
                <a:solidFill>
                  <a:schemeClr val="tx2">
                    <a:lumMod val="75000"/>
                  </a:schemeClr>
                </a:solidFill>
                <a:latin typeface="Garamond" pitchFamily="18" charset="0"/>
              </a:rPr>
            </a:br>
            <a:endParaRPr lang="en-US" altLang="en-US" sz="3200" i="1" dirty="0">
              <a:solidFill>
                <a:srgbClr val="C00000"/>
              </a:solidFill>
            </a:endParaRPr>
          </a:p>
        </p:txBody>
      </p:sp>
      <p:sp>
        <p:nvSpPr>
          <p:cNvPr id="3075" name="Rectangle 3"/>
          <p:cNvSpPr>
            <a:spLocks noGrp="1" noChangeArrowheads="1"/>
          </p:cNvSpPr>
          <p:nvPr>
            <p:ph type="subTitle" idx="1"/>
          </p:nvPr>
        </p:nvSpPr>
        <p:spPr/>
        <p:txBody>
          <a:bodyPr/>
          <a:lstStyle/>
          <a:p>
            <a:pPr eaLnBrk="1" hangingPunct="1"/>
            <a:r>
              <a:rPr lang="en-US" altLang="en-US" sz="2800" b="1" dirty="0">
                <a:solidFill>
                  <a:srgbClr val="800000"/>
                </a:solidFill>
                <a:latin typeface="Garamond" pitchFamily="18" charset="0"/>
              </a:rPr>
              <a:t>Kems Monaka</a:t>
            </a:r>
          </a:p>
          <a:p>
            <a:pPr eaLnBrk="1" hangingPunct="1"/>
            <a:r>
              <a:rPr lang="en-US" altLang="en-US" sz="2800" b="1" dirty="0">
                <a:solidFill>
                  <a:srgbClr val="003300"/>
                </a:solidFill>
                <a:latin typeface="Garamond" pitchFamily="18" charset="0"/>
              </a:rPr>
              <a:t>University of Botswana</a:t>
            </a:r>
          </a:p>
          <a:p>
            <a:pPr eaLnBrk="1" hangingPunct="1"/>
            <a:r>
              <a:rPr lang="en-US" altLang="en-US" sz="2800" b="1" i="1" dirty="0">
                <a:latin typeface="Garamond" pitchFamily="18" charset="0"/>
              </a:rPr>
              <a:t>18</a:t>
            </a:r>
            <a:r>
              <a:rPr lang="en-US" altLang="en-US" sz="2800" b="1" i="1" baseline="30000" dirty="0">
                <a:latin typeface="Garamond" pitchFamily="18" charset="0"/>
              </a:rPr>
              <a:t>th</a:t>
            </a:r>
            <a:r>
              <a:rPr lang="en-US" altLang="en-US" sz="2800" b="1" i="1" dirty="0">
                <a:latin typeface="Garamond" pitchFamily="18" charset="0"/>
              </a:rPr>
              <a:t> July 2022. </a:t>
            </a:r>
            <a:r>
              <a:rPr lang="en-US" altLang="en-US" sz="2800" b="1" i="1" dirty="0" err="1">
                <a:latin typeface="Garamond" pitchFamily="18" charset="0"/>
              </a:rPr>
              <a:t>Riezlern</a:t>
            </a:r>
            <a:r>
              <a:rPr lang="en-US" altLang="en-US" sz="2800" b="1" i="1" dirty="0">
                <a:latin typeface="Garamond" pitchFamily="18" charset="0"/>
              </a:rPr>
              <a:t>, Austria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93037" cy="947082"/>
          </a:xfrm>
        </p:spPr>
        <p:txBody>
          <a:bodyPr/>
          <a:lstStyle/>
          <a:p>
            <a:pPr algn="just"/>
            <a:r>
              <a:rPr lang="en-US" altLang="en-US" sz="3200" b="1" dirty="0">
                <a:solidFill>
                  <a:srgbClr val="333399"/>
                </a:solidFill>
                <a:latin typeface="Garamond" pitchFamily="18" charset="0"/>
                <a:cs typeface="Times New Roman" pitchFamily="18" charset="0"/>
              </a:rPr>
              <a:t>Nama: Language spread and demographics</a:t>
            </a:r>
            <a:endParaRPr lang="en-US" dirty="0"/>
          </a:p>
        </p:txBody>
      </p:sp>
      <p:sp>
        <p:nvSpPr>
          <p:cNvPr id="3" name="Content Placeholder 2"/>
          <p:cNvSpPr>
            <a:spLocks noGrp="1"/>
          </p:cNvSpPr>
          <p:nvPr>
            <p:ph idx="1"/>
          </p:nvPr>
        </p:nvSpPr>
        <p:spPr>
          <a:xfrm>
            <a:off x="304800" y="1828800"/>
            <a:ext cx="8650288" cy="4724399"/>
          </a:xfrm>
        </p:spPr>
        <p:txBody>
          <a:bodyPr/>
          <a:lstStyle/>
          <a:p>
            <a:pPr lvl="0" algn="just">
              <a:buClr>
                <a:srgbClr val="3333CC"/>
              </a:buClr>
            </a:pPr>
            <a:r>
              <a:rPr lang="en-US" sz="2800" dirty="0">
                <a:solidFill>
                  <a:srgbClr val="000000"/>
                </a:solidFill>
                <a:latin typeface="Garamond" panose="02020404030301010803" pitchFamily="18" charset="0"/>
              </a:rPr>
              <a:t>Nama is found in the Kgalagadi and </a:t>
            </a:r>
            <a:r>
              <a:rPr lang="en-US" sz="2800" dirty="0" err="1">
                <a:solidFill>
                  <a:srgbClr val="000000"/>
                </a:solidFill>
                <a:latin typeface="Garamond" panose="02020404030301010803" pitchFamily="18" charset="0"/>
              </a:rPr>
              <a:t>Ghanzi</a:t>
            </a:r>
            <a:r>
              <a:rPr lang="en-US" sz="2800" dirty="0">
                <a:solidFill>
                  <a:srgbClr val="000000"/>
                </a:solidFill>
                <a:latin typeface="Garamond" panose="02020404030301010803" pitchFamily="18" charset="0"/>
              </a:rPr>
              <a:t> Districts of Botswana. </a:t>
            </a:r>
          </a:p>
          <a:p>
            <a:pPr lvl="0" algn="just">
              <a:buClr>
                <a:srgbClr val="3333CC"/>
              </a:buClr>
            </a:pPr>
            <a:r>
              <a:rPr lang="en-US" sz="2800" dirty="0">
                <a:solidFill>
                  <a:srgbClr val="000000"/>
                </a:solidFill>
                <a:latin typeface="Garamond" panose="02020404030301010803" pitchFamily="18" charset="0"/>
              </a:rPr>
              <a:t>Kgalagadi District will be discussed in terms of Kgalagadi </a:t>
            </a:r>
            <a:r>
              <a:rPr lang="en-US" sz="2800" dirty="0">
                <a:solidFill>
                  <a:srgbClr val="C00000"/>
                </a:solidFill>
                <a:latin typeface="Garamond" panose="02020404030301010803" pitchFamily="18" charset="0"/>
              </a:rPr>
              <a:t>North</a:t>
            </a:r>
            <a:r>
              <a:rPr lang="en-US" sz="2800" dirty="0">
                <a:solidFill>
                  <a:srgbClr val="000000"/>
                </a:solidFill>
                <a:latin typeface="Garamond" panose="02020404030301010803" pitchFamily="18" charset="0"/>
              </a:rPr>
              <a:t> and Kgalagadi </a:t>
            </a:r>
            <a:r>
              <a:rPr lang="en-US" sz="2800" dirty="0">
                <a:solidFill>
                  <a:srgbClr val="000099"/>
                </a:solidFill>
                <a:latin typeface="Garamond" panose="02020404030301010803" pitchFamily="18" charset="0"/>
              </a:rPr>
              <a:t>South</a:t>
            </a:r>
            <a:r>
              <a:rPr lang="en-US" sz="2800" dirty="0">
                <a:solidFill>
                  <a:srgbClr val="000000"/>
                </a:solidFill>
                <a:latin typeface="Garamond" panose="02020404030301010803" pitchFamily="18" charset="0"/>
              </a:rPr>
              <a:t> because of </a:t>
            </a:r>
            <a:r>
              <a:rPr lang="en-US" sz="2800" b="1" dirty="0">
                <a:solidFill>
                  <a:srgbClr val="000000"/>
                </a:solidFill>
                <a:latin typeface="Garamond" panose="02020404030301010803" pitchFamily="18" charset="0"/>
              </a:rPr>
              <a:t>different language dynamics</a:t>
            </a:r>
            <a:r>
              <a:rPr lang="en-US" sz="2800" dirty="0">
                <a:solidFill>
                  <a:srgbClr val="000000"/>
                </a:solidFill>
                <a:latin typeface="Garamond" panose="02020404030301010803" pitchFamily="18" charset="0"/>
              </a:rPr>
              <a:t> in these two regions of the District.</a:t>
            </a: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US" sz="2800" b="0" i="0" u="none" strike="noStrike" kern="0" cap="none" spc="0" normalizeH="0" baseline="0" noProof="0" dirty="0" err="1">
                <a:ln>
                  <a:noFill/>
                </a:ln>
                <a:solidFill>
                  <a:srgbClr val="000000"/>
                </a:solidFill>
                <a:effectLst/>
                <a:uLnTx/>
                <a:uFillTx/>
                <a:latin typeface="Garamond" panose="02020404030301010803" pitchFamily="18" charset="0"/>
                <a:ea typeface="+mn-ea"/>
                <a:cs typeface="+mn-cs"/>
              </a:rPr>
              <a:t>Etimate</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number of Nama speakers in Botswana ranges from </a:t>
            </a:r>
            <a:r>
              <a:rPr kumimoji="0" lang="en-US" sz="2800" b="0"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4000-5000 </a:t>
            </a:r>
            <a:r>
              <a:rPr kumimoji="0" lang="en-US" sz="2800" b="1" i="0" u="none" strike="noStrike" kern="0" cap="none" spc="0" normalizeH="0" baseline="0" noProof="0" dirty="0">
                <a:ln>
                  <a:noFill/>
                </a:ln>
                <a:solidFill>
                  <a:srgbClr val="C00000"/>
                </a:solidFill>
                <a:effectLst/>
                <a:uLnTx/>
                <a:uFillTx/>
                <a:latin typeface="Garamond" panose="02020404030301010803" pitchFamily="18" charset="0"/>
                <a:ea typeface="+mn-ea"/>
                <a:cs typeface="+mn-cs"/>
              </a:rPr>
              <a:t>(Ref).</a:t>
            </a:r>
            <a:r>
              <a:rPr kumimoji="0" lang="en-US" sz="2800" b="1"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a:t>
            </a: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With younger leaners among these speaking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Shekgalagari</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Setlharo</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/Setswana,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OtjiHerero</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Naro</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and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Gǁana</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Gǀui</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endPar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endParaRPr>
          </a:p>
          <a:p>
            <a:pPr lvl="0" algn="just">
              <a:buClr>
                <a:srgbClr val="3333CC"/>
              </a:buClr>
            </a:pPr>
            <a:endParaRPr lang="en-ZA" sz="2800" dirty="0">
              <a:solidFill>
                <a:srgbClr val="000000"/>
              </a:solidFill>
              <a:latin typeface="Garamond" panose="02020404030301010803" pitchFamily="18" charset="0"/>
            </a:endParaRPr>
          </a:p>
          <a:p>
            <a:pPr algn="just"/>
            <a:endParaRPr lang="en-ZA" sz="2400" dirty="0">
              <a:latin typeface="Garamond" panose="02020404030301010803" pitchFamily="18" charset="0"/>
            </a:endParaRPr>
          </a:p>
        </p:txBody>
      </p:sp>
    </p:spTree>
    <p:extLst>
      <p:ext uri="{BB962C8B-B14F-4D97-AF65-F5344CB8AC3E}">
        <p14:creationId xmlns:p14="http://schemas.microsoft.com/office/powerpoint/2010/main" val="174634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93037" cy="457200"/>
          </a:xfrm>
        </p:spPr>
        <p:txBody>
          <a:bodyPr/>
          <a:lstStyle/>
          <a:p>
            <a:pPr algn="ct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The spread of Nama in Botswana</a:t>
            </a:r>
            <a:endParaRPr lang="en-US" dirty="0"/>
          </a:p>
        </p:txBody>
      </p:sp>
      <p:sp>
        <p:nvSpPr>
          <p:cNvPr id="3" name="Content Placeholder 2"/>
          <p:cNvSpPr>
            <a:spLocks noGrp="1"/>
          </p:cNvSpPr>
          <p:nvPr>
            <p:ph idx="1"/>
          </p:nvPr>
        </p:nvSpPr>
        <p:spPr>
          <a:xfrm>
            <a:off x="304800" y="1828800"/>
            <a:ext cx="8650288" cy="4724399"/>
          </a:xfrm>
        </p:spPr>
        <p:txBody>
          <a:bodyPr/>
          <a:lstStyle/>
          <a:p>
            <a:pPr lvl="0" algn="just">
              <a:buClr>
                <a:srgbClr val="3333CC"/>
              </a:buClr>
            </a:pPr>
            <a:endParaRPr lang="en-ZA" sz="2800" dirty="0">
              <a:solidFill>
                <a:srgbClr val="000000"/>
              </a:solidFill>
              <a:latin typeface="Garamond" panose="02020404030301010803" pitchFamily="18" charset="0"/>
            </a:endParaRPr>
          </a:p>
          <a:p>
            <a:pPr lvl="0" algn="just">
              <a:buClr>
                <a:srgbClr val="3333CC"/>
              </a:buClr>
            </a:pPr>
            <a:endParaRPr lang="en-ZA" sz="2800" dirty="0">
              <a:solidFill>
                <a:srgbClr val="000000"/>
              </a:solidFill>
              <a:latin typeface="Garamond" panose="02020404030301010803" pitchFamily="18" charset="0"/>
            </a:endParaRPr>
          </a:p>
          <a:p>
            <a:pPr algn="just"/>
            <a:endParaRPr lang="en-ZA" sz="2400" dirty="0">
              <a:latin typeface="Garamond" panose="02020404030301010803" pitchFamily="18" charset="0"/>
            </a:endParaRPr>
          </a:p>
        </p:txBody>
      </p:sp>
      <p:pic>
        <p:nvPicPr>
          <p:cNvPr id="4" name="Picture 3">
            <a:extLst>
              <a:ext uri="{FF2B5EF4-FFF2-40B4-BE49-F238E27FC236}">
                <a16:creationId xmlns:a16="http://schemas.microsoft.com/office/drawing/2014/main" id="{5D5D019E-1B34-74BC-DE8A-03E23DA0407C}"/>
              </a:ext>
            </a:extLst>
          </p:cNvPr>
          <p:cNvPicPr>
            <a:picLocks noChangeAspect="1"/>
          </p:cNvPicPr>
          <p:nvPr/>
        </p:nvPicPr>
        <p:blipFill>
          <a:blip r:embed="rId2"/>
          <a:stretch>
            <a:fillRect/>
          </a:stretch>
        </p:blipFill>
        <p:spPr>
          <a:xfrm>
            <a:off x="1600200" y="914400"/>
            <a:ext cx="6477000" cy="5791199"/>
          </a:xfrm>
          <a:prstGeom prst="rect">
            <a:avLst/>
          </a:prstGeom>
        </p:spPr>
      </p:pic>
    </p:spTree>
    <p:extLst>
      <p:ext uri="{BB962C8B-B14F-4D97-AF65-F5344CB8AC3E}">
        <p14:creationId xmlns:p14="http://schemas.microsoft.com/office/powerpoint/2010/main" val="3656656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838200"/>
            <a:ext cx="7793037" cy="8382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Nama: Vibrancy among </a:t>
            </a:r>
            <a:r>
              <a:rPr kumimoji="0" lang="en-US" altLang="en-US" sz="3200" b="1" i="0" u="sng" strike="noStrike" kern="0" cap="none" spc="0" normalizeH="0" baseline="0" noProof="0" dirty="0">
                <a:ln>
                  <a:noFill/>
                </a:ln>
                <a:solidFill>
                  <a:srgbClr val="333399"/>
                </a:solidFill>
                <a:effectLst/>
                <a:uLnTx/>
                <a:uFillTx/>
                <a:latin typeface="Garamond" pitchFamily="18" charset="0"/>
                <a:ea typeface="+mj-ea"/>
                <a:cs typeface="Times New Roman" pitchFamily="18" charset="0"/>
              </a:rPr>
              <a:t>young</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learners</a:t>
            </a:r>
            <a:endParaRPr lang="en-US" dirty="0"/>
          </a:p>
        </p:txBody>
      </p:sp>
      <p:sp>
        <p:nvSpPr>
          <p:cNvPr id="3" name="Content Placeholder 2"/>
          <p:cNvSpPr>
            <a:spLocks noGrp="1"/>
          </p:cNvSpPr>
          <p:nvPr>
            <p:ph idx="1"/>
          </p:nvPr>
        </p:nvSpPr>
        <p:spPr>
          <a:xfrm>
            <a:off x="228600" y="1752600"/>
            <a:ext cx="8726488" cy="4891087"/>
          </a:xfrm>
        </p:spPr>
        <p:txBody>
          <a:bodyPr/>
          <a:lstStyle/>
          <a:p>
            <a:pPr lvl="0" algn="just">
              <a:buClr>
                <a:srgbClr val="3333CC"/>
              </a:buClr>
            </a:pP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Whereas most of the indigenous</a:t>
            </a:r>
            <a:r>
              <a:rPr lang="en-US" sz="2800" dirty="0">
                <a:latin typeface="Garamond" panose="02020404030301010803" pitchFamily="18" charset="0"/>
              </a:rPr>
              <a:t> Nama learners </a:t>
            </a:r>
            <a:r>
              <a:rPr lang="en-US" sz="2800" dirty="0">
                <a:solidFill>
                  <a:srgbClr val="C00000"/>
                </a:solidFill>
                <a:latin typeface="Garamond" panose="02020404030301010803" pitchFamily="18" charset="0"/>
              </a:rPr>
              <a:t>in Kgalagadi North</a:t>
            </a:r>
            <a:r>
              <a:rPr lang="en-US" sz="2800" dirty="0">
                <a:latin typeface="Garamond" panose="02020404030301010803" pitchFamily="18" charset="0"/>
              </a:rPr>
              <a:t> </a:t>
            </a:r>
            <a:r>
              <a:rPr lang="en-US" sz="2800" dirty="0">
                <a:solidFill>
                  <a:srgbClr val="C00000"/>
                </a:solidFill>
                <a:latin typeface="Garamond" panose="02020404030301010803" pitchFamily="18" charset="0"/>
              </a:rPr>
              <a:t>can hear Nama</a:t>
            </a:r>
            <a:r>
              <a:rPr lang="en-US" sz="2800" dirty="0">
                <a:latin typeface="Garamond" panose="02020404030301010803" pitchFamily="18" charset="0"/>
              </a:rPr>
              <a:t>, they speak and respond in </a:t>
            </a:r>
            <a:r>
              <a:rPr lang="en-US" sz="2800" dirty="0" err="1">
                <a:solidFill>
                  <a:srgbClr val="00B050"/>
                </a:solidFill>
                <a:latin typeface="Garamond" panose="02020404030301010803" pitchFamily="18" charset="0"/>
              </a:rPr>
              <a:t>Shekgalagari</a:t>
            </a:r>
            <a:r>
              <a:rPr lang="en-US" sz="2800" dirty="0">
                <a:solidFill>
                  <a:srgbClr val="00B050"/>
                </a:solidFill>
                <a:latin typeface="Garamond" panose="02020404030301010803" pitchFamily="18" charset="0"/>
              </a:rPr>
              <a:t>.</a:t>
            </a:r>
            <a:r>
              <a:rPr lang="en-US" sz="2800" dirty="0">
                <a:latin typeface="Garamond" panose="02020404030301010803" pitchFamily="18" charset="0"/>
              </a:rPr>
              <a:t> </a:t>
            </a:r>
          </a:p>
          <a:p>
            <a:pPr lvl="0" algn="just">
              <a:buClr>
                <a:srgbClr val="3333CC"/>
              </a:buClr>
            </a:pPr>
            <a:r>
              <a:rPr lang="en-US" sz="2800" dirty="0">
                <a:latin typeface="Garamond" panose="02020404030301010803" pitchFamily="18" charset="0"/>
              </a:rPr>
              <a:t>Some of the learners have shifted to and others are in the process of shifting from Nama to </a:t>
            </a:r>
            <a:r>
              <a:rPr lang="en-US" sz="2800" dirty="0" err="1">
                <a:latin typeface="Garamond" panose="02020404030301010803" pitchFamily="18" charset="0"/>
              </a:rPr>
              <a:t>Shekgalagari</a:t>
            </a:r>
            <a:r>
              <a:rPr lang="en-US" sz="2800" dirty="0">
                <a:latin typeface="Garamond" panose="02020404030301010803" pitchFamily="18" charset="0"/>
              </a:rPr>
              <a:t>. </a:t>
            </a:r>
          </a:p>
          <a:p>
            <a:pPr lvl="0" algn="just">
              <a:buClr>
                <a:srgbClr val="3333CC"/>
              </a:buClr>
            </a:pPr>
            <a:r>
              <a:rPr lang="en-US" sz="2800" dirty="0">
                <a:latin typeface="Garamond" panose="02020404030301010803" pitchFamily="18" charset="0"/>
              </a:rPr>
              <a:t>Whereas Nama learners in </a:t>
            </a:r>
            <a:r>
              <a:rPr lang="en-US" sz="2800" dirty="0">
                <a:solidFill>
                  <a:srgbClr val="C00000"/>
                </a:solidFill>
                <a:latin typeface="Garamond" panose="02020404030301010803" pitchFamily="18" charset="0"/>
              </a:rPr>
              <a:t>Kgalagadi South can hear Nama, </a:t>
            </a:r>
            <a:r>
              <a:rPr lang="en-US" sz="2800" dirty="0">
                <a:latin typeface="Garamond" panose="02020404030301010803" pitchFamily="18" charset="0"/>
              </a:rPr>
              <a:t>they</a:t>
            </a:r>
            <a:r>
              <a:rPr lang="en-US" sz="2800" dirty="0">
                <a:solidFill>
                  <a:srgbClr val="C00000"/>
                </a:solidFill>
                <a:latin typeface="Garamond" panose="02020404030301010803" pitchFamily="18" charset="0"/>
              </a:rPr>
              <a:t> </a:t>
            </a:r>
            <a:r>
              <a:rPr lang="en-US" sz="2800" dirty="0">
                <a:latin typeface="Garamond" panose="02020404030301010803" pitchFamily="18" charset="0"/>
              </a:rPr>
              <a:t>speak and respond in the </a:t>
            </a:r>
            <a:r>
              <a:rPr lang="en-US" sz="2800" dirty="0" err="1">
                <a:solidFill>
                  <a:srgbClr val="00B0F0"/>
                </a:solidFill>
                <a:latin typeface="Garamond" panose="02020404030301010803" pitchFamily="18" charset="0"/>
              </a:rPr>
              <a:t>Setlharo</a:t>
            </a:r>
            <a:r>
              <a:rPr lang="en-US" sz="2800" dirty="0">
                <a:latin typeface="Garamond" panose="02020404030301010803" pitchFamily="18" charset="0"/>
              </a:rPr>
              <a:t> dialect of Setswana. </a:t>
            </a:r>
            <a:r>
              <a:rPr lang="en-US" sz="2800" u="sng" dirty="0">
                <a:latin typeface="Garamond" panose="02020404030301010803" pitchFamily="18" charset="0"/>
              </a:rPr>
              <a:t>This shift was exacerbated by the school system that requested parents to speak to their children in Setswana in order to offset the tremendous language hurdle experienced in the classroom</a:t>
            </a:r>
            <a:r>
              <a:rPr lang="en-US" sz="2800" dirty="0">
                <a:latin typeface="Garamond" panose="02020404030301010803" pitchFamily="18" charset="0"/>
              </a:rPr>
              <a:t>. </a:t>
            </a:r>
          </a:p>
        </p:txBody>
      </p:sp>
    </p:spTree>
    <p:extLst>
      <p:ext uri="{BB962C8B-B14F-4D97-AF65-F5344CB8AC3E}">
        <p14:creationId xmlns:p14="http://schemas.microsoft.com/office/powerpoint/2010/main" val="384620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Nama: Vibrancy among </a:t>
            </a:r>
            <a:r>
              <a:rPr kumimoji="0" lang="en-US" altLang="en-US" sz="3200" b="1" i="0" u="sng" strike="noStrike" kern="0" cap="none" spc="0" normalizeH="0" baseline="0" noProof="0" dirty="0">
                <a:ln>
                  <a:noFill/>
                </a:ln>
                <a:solidFill>
                  <a:srgbClr val="333399"/>
                </a:solidFill>
                <a:effectLst/>
                <a:uLnTx/>
                <a:uFillTx/>
                <a:latin typeface="Garamond" pitchFamily="18" charset="0"/>
                <a:ea typeface="+mj-ea"/>
                <a:cs typeface="Times New Roman" pitchFamily="18" charset="0"/>
              </a:rPr>
              <a:t>young</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learners</a:t>
            </a:r>
            <a:endParaRPr lang="en-US" dirty="0"/>
          </a:p>
        </p:txBody>
      </p:sp>
      <p:sp>
        <p:nvSpPr>
          <p:cNvPr id="3" name="Content Placeholder 2"/>
          <p:cNvSpPr>
            <a:spLocks noGrp="1"/>
          </p:cNvSpPr>
          <p:nvPr>
            <p:ph idx="1"/>
          </p:nvPr>
        </p:nvSpPr>
        <p:spPr>
          <a:xfrm>
            <a:off x="228600" y="2017713"/>
            <a:ext cx="8726488" cy="4625974"/>
          </a:xfrm>
        </p:spPr>
        <p:txBody>
          <a:bodyPr/>
          <a:lstStyle/>
          <a:p>
            <a:pPr lvl="0" algn="just">
              <a:buClr>
                <a:srgbClr val="3333CC"/>
              </a:buClr>
            </a:pPr>
            <a:r>
              <a:rPr lang="en-US" sz="2800" dirty="0">
                <a:latin typeface="Garamond" panose="02020404030301010803" pitchFamily="18" charset="0"/>
              </a:rPr>
              <a:t>Just like in Kgalagadi North, young Nama learners in Kgalagadi </a:t>
            </a:r>
            <a:r>
              <a:rPr lang="en-US" sz="2800" dirty="0">
                <a:solidFill>
                  <a:srgbClr val="000099"/>
                </a:solidFill>
                <a:latin typeface="Garamond" panose="02020404030301010803" pitchFamily="18" charset="0"/>
              </a:rPr>
              <a:t>South</a:t>
            </a:r>
            <a:r>
              <a:rPr lang="en-US" sz="2800" dirty="0">
                <a:latin typeface="Garamond" panose="02020404030301010803" pitchFamily="18" charset="0"/>
              </a:rPr>
              <a:t> have shifted or are in the process of shifting from Nama to Setswana (</a:t>
            </a:r>
            <a:r>
              <a:rPr lang="en-US" sz="2800" dirty="0" err="1">
                <a:latin typeface="Garamond" panose="02020404030301010803" pitchFamily="18" charset="0"/>
              </a:rPr>
              <a:t>Setlharo</a:t>
            </a:r>
            <a:r>
              <a:rPr lang="en-US" sz="2800" dirty="0">
                <a:latin typeface="Garamond" panose="02020404030301010803" pitchFamily="18" charset="0"/>
              </a:rPr>
              <a:t>). </a:t>
            </a:r>
          </a:p>
          <a:p>
            <a:pPr lvl="0" algn="just">
              <a:buClr>
                <a:srgbClr val="3333CC"/>
              </a:buClr>
            </a:pPr>
            <a:r>
              <a:rPr lang="en-US" sz="2800" dirty="0">
                <a:latin typeface="Garamond" panose="02020404030301010803" pitchFamily="18" charset="0"/>
              </a:rPr>
              <a:t>The vibrancy of Nama among young learners in </a:t>
            </a:r>
            <a:r>
              <a:rPr lang="en-US" sz="2800" u="sng" dirty="0" err="1">
                <a:solidFill>
                  <a:srgbClr val="000099"/>
                </a:solidFill>
                <a:latin typeface="Garamond" panose="02020404030301010803" pitchFamily="18" charset="0"/>
              </a:rPr>
              <a:t>Ghanzi</a:t>
            </a:r>
            <a:r>
              <a:rPr lang="en-US" sz="2800" dirty="0">
                <a:latin typeface="Garamond" panose="02020404030301010803" pitchFamily="18" charset="0"/>
              </a:rPr>
              <a:t> is precarious in that they speak various languages depending on their location. Those in </a:t>
            </a:r>
            <a:r>
              <a:rPr lang="en-US" sz="2800" dirty="0" err="1">
                <a:latin typeface="Garamond" panose="02020404030301010803" pitchFamily="18" charset="0"/>
              </a:rPr>
              <a:t>Ghanzi</a:t>
            </a:r>
            <a:r>
              <a:rPr lang="en-US" sz="2800" dirty="0">
                <a:latin typeface="Garamond" panose="02020404030301010803" pitchFamily="18" charset="0"/>
              </a:rPr>
              <a:t> township speak </a:t>
            </a:r>
            <a:r>
              <a:rPr lang="en-US" sz="2800" dirty="0" err="1">
                <a:solidFill>
                  <a:srgbClr val="0070C0"/>
                </a:solidFill>
                <a:latin typeface="Garamond" panose="02020404030301010803" pitchFamily="18" charset="0"/>
              </a:rPr>
              <a:t>Shekgalagari</a:t>
            </a:r>
            <a:r>
              <a:rPr lang="en-US" sz="2800" dirty="0">
                <a:latin typeface="Garamond" panose="02020404030301010803" pitchFamily="18" charset="0"/>
              </a:rPr>
              <a:t>, those in </a:t>
            </a:r>
            <a:r>
              <a:rPr lang="en-US" sz="2800" dirty="0" err="1">
                <a:latin typeface="Garamond" panose="02020404030301010803" pitchFamily="18" charset="0"/>
              </a:rPr>
              <a:t>Charleshill</a:t>
            </a:r>
            <a:r>
              <a:rPr lang="en-US" sz="2800" dirty="0">
                <a:latin typeface="Garamond" panose="02020404030301010803" pitchFamily="18" charset="0"/>
              </a:rPr>
              <a:t> area speak </a:t>
            </a:r>
            <a:r>
              <a:rPr lang="en-US" sz="2800" dirty="0" err="1">
                <a:solidFill>
                  <a:srgbClr val="00B050"/>
                </a:solidFill>
                <a:latin typeface="Garamond" panose="02020404030301010803" pitchFamily="18" charset="0"/>
              </a:rPr>
              <a:t>OtjiHerero</a:t>
            </a:r>
            <a:r>
              <a:rPr lang="en-US" sz="2800" dirty="0">
                <a:latin typeface="Garamond" panose="02020404030301010803" pitchFamily="18" charset="0"/>
              </a:rPr>
              <a:t>, those in </a:t>
            </a:r>
            <a:r>
              <a:rPr lang="en-US" sz="2800" dirty="0" err="1">
                <a:latin typeface="Garamond" panose="02020404030301010803" pitchFamily="18" charset="0"/>
              </a:rPr>
              <a:t>Hanahai</a:t>
            </a:r>
            <a:r>
              <a:rPr lang="en-US" sz="2800" dirty="0">
                <a:latin typeface="Garamond" panose="02020404030301010803" pitchFamily="18" charset="0"/>
              </a:rPr>
              <a:t> areas speak </a:t>
            </a:r>
            <a:r>
              <a:rPr kumimoji="0" lang="en-GB" sz="2800" b="0" i="0" u="none" strike="noStrike" kern="0" cap="none" spc="0" normalizeH="0" baseline="0" noProof="0" dirty="0" err="1">
                <a:ln>
                  <a:noFill/>
                </a:ln>
                <a:solidFill>
                  <a:srgbClr val="7030A0"/>
                </a:solidFill>
                <a:effectLst/>
                <a:uLnTx/>
                <a:uFillTx/>
                <a:latin typeface="Garamond" panose="02020404030301010803" pitchFamily="18" charset="0"/>
                <a:ea typeface="MS Mincho" panose="02020609040205080304" pitchFamily="49" charset="-128"/>
                <a:cs typeface="Times New Roman" panose="02020603050405020304" pitchFamily="18" charset="0"/>
              </a:rPr>
              <a:t>Gǁana</a:t>
            </a:r>
            <a:r>
              <a:rPr kumimoji="0" lang="en-GB" sz="2800" b="0" i="0" u="none" strike="noStrike" kern="0" cap="none" spc="0" normalizeH="0" baseline="0" noProof="0" dirty="0">
                <a:ln>
                  <a:noFill/>
                </a:ln>
                <a:solidFill>
                  <a:srgbClr val="7030A0"/>
                </a:solidFill>
                <a:effectLst/>
                <a:uLnTx/>
                <a:uFillTx/>
                <a:latin typeface="Garamond" panose="02020404030301010803" pitchFamily="18" charset="0"/>
                <a:ea typeface="MS Mincho" panose="02020609040205080304" pitchFamily="49" charset="-128"/>
                <a:cs typeface="Times New Roman" panose="02020603050405020304" pitchFamily="18" charset="0"/>
              </a:rPr>
              <a:t>/</a:t>
            </a:r>
            <a:r>
              <a:rPr kumimoji="0" lang="en-GB" sz="2800" b="0" i="0" u="none" strike="noStrike" kern="0" cap="none" spc="0" normalizeH="0" baseline="0" noProof="0" dirty="0" err="1">
                <a:ln>
                  <a:noFill/>
                </a:ln>
                <a:solidFill>
                  <a:srgbClr val="7030A0"/>
                </a:solidFill>
                <a:effectLst/>
                <a:uLnTx/>
                <a:uFillTx/>
                <a:latin typeface="Garamond" panose="02020404030301010803" pitchFamily="18" charset="0"/>
                <a:ea typeface="MS Mincho" panose="02020609040205080304" pitchFamily="49" charset="-128"/>
                <a:cs typeface="Times New Roman" panose="02020603050405020304" pitchFamily="18" charset="0"/>
              </a:rPr>
              <a:t>Gǀui</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and those in </a:t>
            </a:r>
            <a:r>
              <a:rPr kumimoji="0" lang="en-GB" sz="28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D’Kar</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region speak </a:t>
            </a:r>
            <a:r>
              <a:rPr kumimoji="0" lang="en-GB" sz="2800" b="0" i="0" u="none" strike="noStrike" kern="0" cap="none" spc="0" normalizeH="0" baseline="0" noProof="0" dirty="0" err="1">
                <a:ln>
                  <a:noFill/>
                </a:ln>
                <a:solidFill>
                  <a:srgbClr val="FF0000"/>
                </a:solidFill>
                <a:effectLst/>
                <a:uLnTx/>
                <a:uFillTx/>
                <a:latin typeface="Garamond" panose="02020404030301010803" pitchFamily="18" charset="0"/>
                <a:ea typeface="MS Mincho" panose="02020609040205080304" pitchFamily="49" charset="-128"/>
                <a:cs typeface="Times New Roman" panose="02020603050405020304" pitchFamily="18" charset="0"/>
              </a:rPr>
              <a:t>Naro</a:t>
            </a:r>
            <a:r>
              <a:rPr kumimoji="0" lang="en-GB"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endParaRPr lang="en-US" sz="2800" dirty="0">
              <a:latin typeface="Garamond" panose="02020404030301010803" pitchFamily="18" charset="0"/>
            </a:endParaRP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3086839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Nama: Development</a:t>
            </a:r>
            <a:endParaRPr lang="en-US" dirty="0"/>
          </a:p>
        </p:txBody>
      </p:sp>
      <p:sp>
        <p:nvSpPr>
          <p:cNvPr id="3" name="Content Placeholder 2"/>
          <p:cNvSpPr>
            <a:spLocks noGrp="1"/>
          </p:cNvSpPr>
          <p:nvPr>
            <p:ph idx="1"/>
          </p:nvPr>
        </p:nvSpPr>
        <p:spPr>
          <a:xfrm>
            <a:off x="304800" y="1828800"/>
            <a:ext cx="8726488" cy="4625974"/>
          </a:xfrm>
        </p:spPr>
        <p:txBody>
          <a:bodyPr/>
          <a:lstStyle/>
          <a:p>
            <a:pPr marL="342900" marR="0" lvl="0" indent="-342900" algn="l"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kumimoji="0" lang="en-US" sz="2800" b="0" i="0" u="none" strike="noStrike" kern="0" cap="none" spc="0" normalizeH="0" baseline="0" noProof="0" dirty="0">
                <a:ln>
                  <a:noFill/>
                </a:ln>
                <a:solidFill>
                  <a:srgbClr val="7030A0"/>
                </a:solidFill>
                <a:effectLst/>
                <a:uLnTx/>
                <a:uFillTx/>
                <a:latin typeface="Garamond" panose="02020404030301010803" pitchFamily="18" charset="0"/>
                <a:ea typeface="MS Mincho" panose="02020609040205080304" pitchFamily="49" charset="-128"/>
                <a:cs typeface="Times New Roman" panose="02020603050405020304" pitchFamily="18" charset="0"/>
              </a:rPr>
              <a:t>Department of Curriculum Development and Evaluation (DCDE) has been seized with the development of literacy materials for Nama as well as the other Phase 1 languages (State of the Nation Address 2022)</a:t>
            </a:r>
          </a:p>
          <a:p>
            <a:pPr lvl="0" algn="just">
              <a:buClr>
                <a:srgbClr val="3333CC"/>
              </a:buClr>
            </a:pPr>
            <a:r>
              <a:rPr kumimoji="0" lang="en-US" sz="2800" b="0" i="0" u="none" strike="noStrike" kern="0" cap="none" spc="0" normalizeH="0" baseline="0" noProof="0" dirty="0">
                <a:ln>
                  <a:noFill/>
                </a:ln>
                <a:effectLst/>
                <a:uLnTx/>
                <a:uFillTx/>
                <a:latin typeface="Garamond" panose="02020404030301010803" pitchFamily="18" charset="0"/>
                <a:ea typeface="MS Mincho" panose="02020609040205080304" pitchFamily="49" charset="-128"/>
                <a:cs typeface="Times New Roman" panose="02020603050405020304" pitchFamily="18" charset="0"/>
              </a:rPr>
              <a:t>Nama has received substantial development generated from outside the country since it trans-borders into Namibia.</a:t>
            </a:r>
          </a:p>
          <a:p>
            <a:pPr lvl="0" algn="just">
              <a:buClr>
                <a:srgbClr val="3333CC"/>
              </a:buClr>
            </a:pPr>
            <a:r>
              <a:rPr lang="en-US" sz="2800" dirty="0">
                <a:latin typeface="Garamond" panose="02020404030301010803" pitchFamily="18" charset="0"/>
              </a:rPr>
              <a:t>There is a preponderance of literature </a:t>
            </a:r>
            <a:r>
              <a:rPr lang="en-US" sz="2800" b="1" u="sng" dirty="0">
                <a:solidFill>
                  <a:srgbClr val="C00000"/>
                </a:solidFill>
                <a:latin typeface="Garamond" panose="02020404030301010803" pitchFamily="18" charset="0"/>
              </a:rPr>
              <a:t>in</a:t>
            </a:r>
            <a:r>
              <a:rPr lang="en-US" sz="2800" dirty="0">
                <a:latin typeface="Garamond" panose="02020404030301010803" pitchFamily="18" charset="0"/>
              </a:rPr>
              <a:t> Nama in Namibia, from pre-school to tertiary. </a:t>
            </a: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2125047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Nama: Development</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spcBef>
                <a:spcPts val="0"/>
              </a:spcBef>
              <a:spcAft>
                <a:spcPts val="0"/>
              </a:spcAft>
              <a:buFont typeface="Wingdings"/>
              <a:buChar char=""/>
            </a:pPr>
            <a:r>
              <a:rPr lang="en-GB" sz="3000" dirty="0">
                <a:latin typeface="Garamond"/>
                <a:ea typeface="Calibri"/>
                <a:cs typeface="Times New Roman"/>
              </a:rPr>
              <a:t>A standard orthography</a:t>
            </a:r>
            <a:endParaRPr lang="en-ZA" sz="3000" dirty="0">
              <a:latin typeface="Calibri"/>
              <a:ea typeface="Calibri"/>
              <a:cs typeface="Times New Roman"/>
            </a:endParaRPr>
          </a:p>
          <a:p>
            <a:pPr lvl="0" algn="just">
              <a:spcBef>
                <a:spcPts val="0"/>
              </a:spcBef>
              <a:spcAft>
                <a:spcPts val="0"/>
              </a:spcAft>
              <a:buFont typeface="Wingdings"/>
              <a:buChar char=""/>
            </a:pPr>
            <a:r>
              <a:rPr lang="en-GB" sz="3000" dirty="0">
                <a:latin typeface="Garamond"/>
                <a:ea typeface="Calibri"/>
                <a:cs typeface="Times New Roman"/>
              </a:rPr>
              <a:t>Several grammar books, a dictionary and glossary (W. </a:t>
            </a:r>
            <a:r>
              <a:rPr lang="en-GB" sz="3000" dirty="0" err="1">
                <a:latin typeface="Garamond"/>
                <a:ea typeface="Calibri"/>
                <a:cs typeface="Times New Roman"/>
              </a:rPr>
              <a:t>Haacke</a:t>
            </a:r>
            <a:r>
              <a:rPr lang="en-GB" sz="3000" dirty="0">
                <a:latin typeface="Garamond"/>
                <a:ea typeface="Calibri"/>
                <a:cs typeface="Times New Roman"/>
              </a:rPr>
              <a:t>)</a:t>
            </a:r>
            <a:endParaRPr lang="en-ZA" sz="3000" dirty="0">
              <a:latin typeface="Calibri"/>
              <a:ea typeface="Calibri"/>
              <a:cs typeface="Times New Roman"/>
            </a:endParaRPr>
          </a:p>
          <a:p>
            <a:pPr lvl="0" algn="just">
              <a:spcBef>
                <a:spcPts val="0"/>
              </a:spcBef>
              <a:spcAft>
                <a:spcPts val="0"/>
              </a:spcAft>
              <a:buFont typeface="Wingdings"/>
              <a:buChar char=""/>
            </a:pPr>
            <a:r>
              <a:rPr lang="en-GB" sz="3000" dirty="0">
                <a:latin typeface="Garamond"/>
                <a:ea typeface="Calibri"/>
                <a:cs typeface="Times New Roman"/>
              </a:rPr>
              <a:t>School and church materials in Namibia.</a:t>
            </a:r>
            <a:endParaRPr lang="en-ZA" sz="3000" dirty="0">
              <a:latin typeface="Calibri"/>
              <a:ea typeface="Calibri"/>
              <a:cs typeface="Times New Roman"/>
            </a:endParaRPr>
          </a:p>
          <a:p>
            <a:pPr lvl="0" algn="just">
              <a:spcBef>
                <a:spcPts val="0"/>
              </a:spcBef>
              <a:spcAft>
                <a:spcPts val="0"/>
              </a:spcAft>
              <a:buFont typeface="Wingdings"/>
              <a:buChar char=""/>
            </a:pPr>
            <a:r>
              <a:rPr lang="en-GB" sz="3000" dirty="0">
                <a:latin typeface="Garamond"/>
                <a:ea typeface="Calibri"/>
                <a:cs typeface="Times New Roman"/>
              </a:rPr>
              <a:t>Several cultural texts, reading materials and story books.</a:t>
            </a:r>
            <a:endParaRPr lang="en-ZA" sz="3000" dirty="0">
              <a:latin typeface="Calibri"/>
              <a:ea typeface="Calibri"/>
              <a:cs typeface="Times New Roman"/>
            </a:endParaRPr>
          </a:p>
          <a:p>
            <a:pPr>
              <a:spcBef>
                <a:spcPts val="0"/>
              </a:spcBef>
              <a:spcAft>
                <a:spcPts val="0"/>
              </a:spcAft>
              <a:buFont typeface="Wingdings" pitchFamily="2" charset="2"/>
              <a:buChar char="Ø"/>
            </a:pPr>
            <a:r>
              <a:rPr lang="en-GB" sz="3000" dirty="0">
                <a:latin typeface="Garamond"/>
                <a:ea typeface="Calibri"/>
                <a:cs typeface="Times New Roman"/>
              </a:rPr>
              <a:t>The language is used in the education system in Namibia</a:t>
            </a:r>
          </a:p>
          <a:p>
            <a:pPr>
              <a:spcBef>
                <a:spcPts val="0"/>
              </a:spcBef>
              <a:spcAft>
                <a:spcPts val="0"/>
              </a:spcAft>
              <a:buFont typeface="Wingdings" pitchFamily="2" charset="2"/>
              <a:buChar char="Ø"/>
            </a:pPr>
            <a:r>
              <a:rPr lang="en-GB" sz="3000" dirty="0">
                <a:solidFill>
                  <a:srgbClr val="000066"/>
                </a:solidFill>
                <a:latin typeface="Garamond"/>
                <a:ea typeface="Calibri"/>
                <a:cs typeface="Times New Roman"/>
              </a:rPr>
              <a:t>Most of the developments done in Namibia.</a:t>
            </a:r>
          </a:p>
          <a:p>
            <a:pPr>
              <a:spcBef>
                <a:spcPts val="0"/>
              </a:spcBef>
              <a:spcAft>
                <a:spcPts val="0"/>
              </a:spcAft>
              <a:buFont typeface="Wingdings" pitchFamily="2" charset="2"/>
              <a:buChar char="Ø"/>
            </a:pPr>
            <a:r>
              <a:rPr lang="en-ZA" sz="3000" dirty="0">
                <a:solidFill>
                  <a:srgbClr val="800000"/>
                </a:solidFill>
                <a:latin typeface="Garamond" pitchFamily="18" charset="0"/>
                <a:cs typeface="Times New Roman" pitchFamily="18" charset="0"/>
              </a:rPr>
              <a:t>(Was discontinued in schools in Botswana in 1966) </a:t>
            </a: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3861141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Nama: Challenges</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a:latin typeface="Garamond" panose="02020404030301010803" pitchFamily="18" charset="0"/>
              </a:rPr>
              <a:t>Classroom dynamics will be a challenge </a:t>
            </a:r>
            <a:r>
              <a:rPr lang="en-US" sz="2800" dirty="0">
                <a:solidFill>
                  <a:srgbClr val="000099"/>
                </a:solidFill>
                <a:latin typeface="Garamond" panose="02020404030301010803" pitchFamily="18" charset="0"/>
              </a:rPr>
              <a:t>because possibly all young Nama learners do not speak Nama</a:t>
            </a:r>
            <a:r>
              <a:rPr lang="en-US" sz="2800" dirty="0">
                <a:latin typeface="Garamond" panose="02020404030301010803" pitchFamily="18" charset="0"/>
              </a:rPr>
              <a:t>, but the policy seeks to </a:t>
            </a:r>
            <a:r>
              <a:rPr lang="en-US" sz="2800" u="sng" dirty="0">
                <a:latin typeface="Garamond" panose="02020404030301010803" pitchFamily="18" charset="0"/>
              </a:rPr>
              <a:t>introduce education to learners in the mother tongue.</a:t>
            </a:r>
          </a:p>
          <a:p>
            <a:pPr lvl="0" algn="just">
              <a:buClr>
                <a:srgbClr val="3333CC"/>
              </a:buClr>
            </a:pP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Nama is spoken by a demographically minute speech community</a:t>
            </a:r>
            <a:r>
              <a:rPr lang="en-US" sz="2800" dirty="0">
                <a:latin typeface="Garamond" panose="02020404030301010803" pitchFamily="18" charset="0"/>
              </a:rPr>
              <a:t>, raising the question of sustainability.</a:t>
            </a:r>
          </a:p>
          <a:p>
            <a:pPr lvl="0" algn="just">
              <a:buClr>
                <a:srgbClr val="3333CC"/>
              </a:buClr>
            </a:pPr>
            <a:r>
              <a:rPr lang="en-US" sz="2800" dirty="0">
                <a:latin typeface="Garamond" panose="02020404030301010803" pitchFamily="18" charset="0"/>
              </a:rPr>
              <a:t>In addition to Setswana, </a:t>
            </a:r>
            <a:r>
              <a:rPr lang="en-US" sz="2800" dirty="0" err="1">
                <a:latin typeface="Garamond" panose="02020404030301010803" pitchFamily="18" charset="0"/>
              </a:rPr>
              <a:t>Shekgalagari</a:t>
            </a:r>
            <a:r>
              <a:rPr lang="en-US" sz="2800" dirty="0">
                <a:latin typeface="Garamond" panose="02020404030301010803" pitchFamily="18" charset="0"/>
              </a:rPr>
              <a:t>, </a:t>
            </a:r>
            <a:r>
              <a:rPr lang="en-US" sz="2800" dirty="0" err="1">
                <a:latin typeface="Garamond" panose="02020404030301010803" pitchFamily="18" charset="0"/>
              </a:rPr>
              <a:t>OtjiHerero</a:t>
            </a:r>
            <a:r>
              <a:rPr lang="en-US" sz="2800" dirty="0">
                <a:latin typeface="Garamond" panose="02020404030301010803" pitchFamily="18" charset="0"/>
              </a:rPr>
              <a:t> and </a:t>
            </a:r>
            <a:r>
              <a:rPr lang="en-US" sz="2800" dirty="0" err="1">
                <a:latin typeface="Garamond" panose="02020404030301010803" pitchFamily="18" charset="0"/>
              </a:rPr>
              <a:t>Naro</a:t>
            </a:r>
            <a:r>
              <a:rPr lang="en-US" sz="2800" dirty="0">
                <a:latin typeface="Garamond" panose="02020404030301010803" pitchFamily="18" charset="0"/>
              </a:rPr>
              <a:t> which some of the young Nama learners speak are part of the 13 languages to be introduced in Phase 1.</a:t>
            </a:r>
          </a:p>
          <a:p>
            <a:pPr lvl="0" algn="just">
              <a:buClr>
                <a:srgbClr val="3333CC"/>
              </a:buClr>
            </a:pPr>
            <a:endParaRPr lang="en-US" sz="2800" dirty="0">
              <a:latin typeface="Garamond" panose="02020404030301010803" pitchFamily="18" charset="0"/>
            </a:endParaRP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1090342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793037" cy="947082"/>
          </a:xfrm>
        </p:spPr>
        <p:txBody>
          <a:bodyPr/>
          <a:lstStyle/>
          <a:p>
            <a:pPr algn="just"/>
            <a:r>
              <a:rPr lang="en-US" altLang="en-US" sz="3200" b="1" dirty="0" err="1">
                <a:solidFill>
                  <a:srgbClr val="333399"/>
                </a:solidFill>
                <a:latin typeface="Garamond" pitchFamily="18" charset="0"/>
                <a:cs typeface="Times New Roman" pitchFamily="18" charset="0"/>
              </a:rPr>
              <a:t>Naro</a:t>
            </a:r>
            <a:r>
              <a:rPr lang="en-US" altLang="en-US" sz="3200" b="1" dirty="0">
                <a:solidFill>
                  <a:srgbClr val="333399"/>
                </a:solidFill>
                <a:latin typeface="Garamond" pitchFamily="18" charset="0"/>
                <a:cs typeface="Times New Roman" pitchFamily="18" charset="0"/>
              </a:rPr>
              <a:t>: Language spread and demographics</a:t>
            </a:r>
            <a:endParaRPr lang="en-US" dirty="0"/>
          </a:p>
        </p:txBody>
      </p:sp>
      <p:sp>
        <p:nvSpPr>
          <p:cNvPr id="3" name="Content Placeholder 2"/>
          <p:cNvSpPr>
            <a:spLocks noGrp="1"/>
          </p:cNvSpPr>
          <p:nvPr>
            <p:ph idx="1"/>
          </p:nvPr>
        </p:nvSpPr>
        <p:spPr>
          <a:xfrm>
            <a:off x="304800" y="1828800"/>
            <a:ext cx="8650288" cy="4724399"/>
          </a:xfrm>
        </p:spPr>
        <p:txBody>
          <a:bodyPr/>
          <a:lstStyle/>
          <a:p>
            <a:pPr lvl="0" algn="just">
              <a:buClr>
                <a:srgbClr val="3333CC"/>
              </a:buClr>
            </a:pPr>
            <a:endParaRPr lang="en-US" sz="2800" dirty="0">
              <a:solidFill>
                <a:srgbClr val="000000"/>
              </a:solidFill>
              <a:latin typeface="Garamond" panose="02020404030301010803" pitchFamily="18" charset="0"/>
            </a:endParaRPr>
          </a:p>
          <a:p>
            <a:pPr lvl="0" algn="just">
              <a:buClr>
                <a:srgbClr val="3333CC"/>
              </a:buClr>
            </a:pPr>
            <a:r>
              <a:rPr lang="en-US" sz="2800" dirty="0" err="1">
                <a:solidFill>
                  <a:srgbClr val="000000"/>
                </a:solidFill>
                <a:latin typeface="Garamond" panose="02020404030301010803" pitchFamily="18" charset="0"/>
              </a:rPr>
              <a:t>Naro</a:t>
            </a:r>
            <a:r>
              <a:rPr lang="en-US" sz="2800" dirty="0">
                <a:solidFill>
                  <a:srgbClr val="000000"/>
                </a:solidFill>
                <a:latin typeface="Garamond" panose="02020404030301010803" pitchFamily="18" charset="0"/>
              </a:rPr>
              <a:t> is found in the </a:t>
            </a:r>
            <a:r>
              <a:rPr lang="en-US" sz="2800" dirty="0" err="1">
                <a:solidFill>
                  <a:srgbClr val="000000"/>
                </a:solidFill>
                <a:latin typeface="Garamond" panose="02020404030301010803" pitchFamily="18" charset="0"/>
              </a:rPr>
              <a:t>Ghanzi</a:t>
            </a:r>
            <a:r>
              <a:rPr lang="en-US" sz="2800" dirty="0">
                <a:solidFill>
                  <a:srgbClr val="000000"/>
                </a:solidFill>
                <a:latin typeface="Garamond" panose="02020404030301010803" pitchFamily="18" charset="0"/>
              </a:rPr>
              <a:t> and </a:t>
            </a:r>
            <a:r>
              <a:rPr lang="en-US" sz="2800" dirty="0" err="1">
                <a:solidFill>
                  <a:srgbClr val="000000"/>
                </a:solidFill>
                <a:latin typeface="Garamond" panose="02020404030301010803" pitchFamily="18" charset="0"/>
              </a:rPr>
              <a:t>Ngamiland</a:t>
            </a:r>
            <a:r>
              <a:rPr lang="en-US" sz="2800" dirty="0">
                <a:solidFill>
                  <a:srgbClr val="000000"/>
                </a:solidFill>
                <a:latin typeface="Garamond" panose="02020404030301010803" pitchFamily="18" charset="0"/>
              </a:rPr>
              <a:t>. </a:t>
            </a:r>
          </a:p>
          <a:p>
            <a:pPr lvl="0" algn="just">
              <a:buClr>
                <a:srgbClr val="3333CC"/>
              </a:buClr>
            </a:pPr>
            <a:r>
              <a:rPr lang="en-US" sz="2800" dirty="0">
                <a:solidFill>
                  <a:srgbClr val="000000"/>
                </a:solidFill>
                <a:latin typeface="Garamond" panose="02020404030301010803" pitchFamily="18" charset="0"/>
              </a:rPr>
              <a:t>Estimations from the 2022 census in Botswana puts </a:t>
            </a:r>
            <a:r>
              <a:rPr lang="en-US" sz="2800" dirty="0" err="1">
                <a:solidFill>
                  <a:srgbClr val="000000"/>
                </a:solidFill>
                <a:latin typeface="Garamond" panose="02020404030301010803" pitchFamily="18" charset="0"/>
              </a:rPr>
              <a:t>Naro</a:t>
            </a:r>
            <a:r>
              <a:rPr lang="en-US" sz="2800" dirty="0">
                <a:solidFill>
                  <a:srgbClr val="000000"/>
                </a:solidFill>
                <a:latin typeface="Garamond" panose="02020404030301010803" pitchFamily="18" charset="0"/>
              </a:rPr>
              <a:t> speakers </a:t>
            </a:r>
            <a:r>
              <a:rPr lang="en-US" sz="2800" dirty="0">
                <a:solidFill>
                  <a:srgbClr val="C00000"/>
                </a:solidFill>
                <a:latin typeface="Garamond" panose="02020404030301010803" pitchFamily="18" charset="0"/>
              </a:rPr>
              <a:t>18 000 to 25 000</a:t>
            </a:r>
            <a:r>
              <a:rPr lang="en-US" sz="2800" dirty="0">
                <a:solidFill>
                  <a:srgbClr val="000000"/>
                </a:solidFill>
                <a:latin typeface="Garamond" panose="02020404030301010803" pitchFamily="18" charset="0"/>
              </a:rPr>
              <a:t>.</a:t>
            </a:r>
          </a:p>
          <a:p>
            <a:pPr lvl="0" algn="just">
              <a:buClr>
                <a:srgbClr val="3333CC"/>
              </a:buClr>
            </a:pPr>
            <a:r>
              <a:rPr lang="en-US" sz="2800" dirty="0">
                <a:solidFill>
                  <a:srgbClr val="000000"/>
                </a:solidFill>
                <a:latin typeface="Garamond" panose="02020404030301010803" pitchFamily="18" charset="0"/>
              </a:rPr>
              <a:t>It is considered one of the major </a:t>
            </a:r>
            <a:r>
              <a:rPr lang="en-US" sz="2800" dirty="0" err="1">
                <a:solidFill>
                  <a:srgbClr val="000000"/>
                </a:solidFill>
                <a:latin typeface="Garamond" panose="02020404030301010803" pitchFamily="18" charset="0"/>
              </a:rPr>
              <a:t>Khoesan</a:t>
            </a:r>
            <a:r>
              <a:rPr lang="en-US" sz="2800" dirty="0">
                <a:solidFill>
                  <a:srgbClr val="000000"/>
                </a:solidFill>
                <a:latin typeface="Garamond" panose="02020404030301010803" pitchFamily="18" charset="0"/>
              </a:rPr>
              <a:t> languages in Botswana, constituting approximately 10% of the language cluster. </a:t>
            </a:r>
          </a:p>
          <a:p>
            <a:pPr algn="just"/>
            <a:endParaRPr lang="en-ZA" sz="2400" dirty="0">
              <a:latin typeface="Garamond" panose="02020404030301010803" pitchFamily="18" charset="0"/>
            </a:endParaRPr>
          </a:p>
        </p:txBody>
      </p:sp>
    </p:spTree>
    <p:extLst>
      <p:ext uri="{BB962C8B-B14F-4D97-AF65-F5344CB8AC3E}">
        <p14:creationId xmlns:p14="http://schemas.microsoft.com/office/powerpoint/2010/main" val="1410113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289035"/>
            <a:ext cx="7793037" cy="701565"/>
          </a:xfrm>
        </p:spPr>
        <p:txBody>
          <a:bodyPr/>
          <a:lstStyle/>
          <a:p>
            <a:pPr algn="just"/>
            <a:r>
              <a:rPr lang="en-US" altLang="en-US" sz="3200" b="1" dirty="0" err="1">
                <a:solidFill>
                  <a:srgbClr val="333399"/>
                </a:solidFill>
                <a:latin typeface="Garamond" pitchFamily="18" charset="0"/>
                <a:cs typeface="Times New Roman" pitchFamily="18" charset="0"/>
              </a:rPr>
              <a:t>Naro</a:t>
            </a:r>
            <a:r>
              <a:rPr lang="en-US" altLang="en-US" sz="3200" b="1" dirty="0">
                <a:solidFill>
                  <a:srgbClr val="333399"/>
                </a:solidFill>
                <a:latin typeface="Garamond" pitchFamily="18" charset="0"/>
                <a:cs typeface="Times New Roman" pitchFamily="18" charset="0"/>
              </a:rPr>
              <a:t>: Language spread</a:t>
            </a:r>
            <a:endParaRPr lang="en-US" dirty="0"/>
          </a:p>
        </p:txBody>
      </p:sp>
      <p:sp>
        <p:nvSpPr>
          <p:cNvPr id="3" name="Content Placeholder 2"/>
          <p:cNvSpPr>
            <a:spLocks noGrp="1"/>
          </p:cNvSpPr>
          <p:nvPr>
            <p:ph idx="1"/>
          </p:nvPr>
        </p:nvSpPr>
        <p:spPr>
          <a:xfrm>
            <a:off x="304800" y="990600"/>
            <a:ext cx="8650288" cy="5562599"/>
          </a:xfrm>
        </p:spPr>
        <p:txBody>
          <a:bodyPr/>
          <a:lstStyle/>
          <a:p>
            <a:pPr lvl="0" algn="just">
              <a:buClr>
                <a:srgbClr val="3333CC"/>
              </a:buClr>
            </a:pPr>
            <a:endParaRPr lang="en-US" sz="2800" dirty="0">
              <a:solidFill>
                <a:srgbClr val="000000"/>
              </a:solidFill>
              <a:latin typeface="Garamond" panose="02020404030301010803" pitchFamily="18" charset="0"/>
            </a:endParaRPr>
          </a:p>
          <a:p>
            <a:pPr marL="0" lvl="0" indent="0" algn="just">
              <a:buClr>
                <a:srgbClr val="3333CC"/>
              </a:buClr>
              <a:buNone/>
            </a:pPr>
            <a:r>
              <a:rPr lang="en-US" sz="2800" dirty="0">
                <a:solidFill>
                  <a:srgbClr val="000000"/>
                </a:solidFill>
                <a:latin typeface="Garamond" panose="02020404030301010803" pitchFamily="18" charset="0"/>
              </a:rPr>
              <a:t> </a:t>
            </a:r>
          </a:p>
          <a:p>
            <a:pPr algn="just"/>
            <a:endParaRPr lang="en-ZA" sz="2400" dirty="0">
              <a:latin typeface="Garamond" panose="02020404030301010803" pitchFamily="18" charset="0"/>
            </a:endParaRPr>
          </a:p>
        </p:txBody>
      </p:sp>
      <p:pic>
        <p:nvPicPr>
          <p:cNvPr id="4" name="Picture 3">
            <a:extLst>
              <a:ext uri="{FF2B5EF4-FFF2-40B4-BE49-F238E27FC236}">
                <a16:creationId xmlns:a16="http://schemas.microsoft.com/office/drawing/2014/main" id="{3372027D-6966-7B47-A1CD-90E4DCD2BBA1}"/>
              </a:ext>
            </a:extLst>
          </p:cNvPr>
          <p:cNvPicPr>
            <a:picLocks noChangeAspect="1"/>
          </p:cNvPicPr>
          <p:nvPr/>
        </p:nvPicPr>
        <p:blipFill>
          <a:blip r:embed="rId2"/>
          <a:stretch>
            <a:fillRect/>
          </a:stretch>
        </p:blipFill>
        <p:spPr>
          <a:xfrm>
            <a:off x="1219200" y="990600"/>
            <a:ext cx="6858000" cy="5486400"/>
          </a:xfrm>
          <a:prstGeom prst="rect">
            <a:avLst/>
          </a:prstGeom>
        </p:spPr>
      </p:pic>
    </p:spTree>
    <p:extLst>
      <p:ext uri="{BB962C8B-B14F-4D97-AF65-F5344CB8AC3E}">
        <p14:creationId xmlns:p14="http://schemas.microsoft.com/office/powerpoint/2010/main" val="96202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838200"/>
            <a:ext cx="7793037" cy="838200"/>
          </a:xfrm>
        </p:spPr>
        <p:txBody>
          <a:bodyPr/>
          <a:lstStyle/>
          <a:p>
            <a:r>
              <a:rPr kumimoji="0" lang="en-US" altLang="en-US" sz="3200" b="1" i="0" u="none" strike="noStrike" kern="0" cap="none" spc="0" normalizeH="0" baseline="0" noProof="0" dirty="0" err="1">
                <a:ln>
                  <a:noFill/>
                </a:ln>
                <a:solidFill>
                  <a:srgbClr val="333399"/>
                </a:solidFill>
                <a:effectLst/>
                <a:uLnTx/>
                <a:uFillTx/>
                <a:latin typeface="Garamond" pitchFamily="18" charset="0"/>
                <a:ea typeface="+mj-ea"/>
                <a:cs typeface="Times New Roman" pitchFamily="18" charset="0"/>
              </a:rPr>
              <a:t>Naro</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Vibrancy among </a:t>
            </a:r>
            <a:r>
              <a:rPr kumimoji="0" lang="en-US" altLang="en-US" sz="3200" b="1" i="0" u="sng" strike="noStrike" kern="0" cap="none" spc="0" normalizeH="0" baseline="0" noProof="0" dirty="0">
                <a:ln>
                  <a:noFill/>
                </a:ln>
                <a:solidFill>
                  <a:srgbClr val="333399"/>
                </a:solidFill>
                <a:effectLst/>
                <a:uLnTx/>
                <a:uFillTx/>
                <a:latin typeface="Garamond" pitchFamily="18" charset="0"/>
                <a:ea typeface="+mj-ea"/>
                <a:cs typeface="Times New Roman" pitchFamily="18" charset="0"/>
              </a:rPr>
              <a:t>young</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learners</a:t>
            </a:r>
            <a:endParaRPr lang="en-US" dirty="0"/>
          </a:p>
        </p:txBody>
      </p:sp>
      <p:sp>
        <p:nvSpPr>
          <p:cNvPr id="3" name="Content Placeholder 2"/>
          <p:cNvSpPr>
            <a:spLocks noGrp="1"/>
          </p:cNvSpPr>
          <p:nvPr>
            <p:ph idx="1"/>
          </p:nvPr>
        </p:nvSpPr>
        <p:spPr>
          <a:xfrm>
            <a:off x="228600" y="1752600"/>
            <a:ext cx="8726488" cy="4891087"/>
          </a:xfrm>
        </p:spPr>
        <p:txBody>
          <a:bodyPr/>
          <a:lstStyle/>
          <a:p>
            <a:pPr lvl="0" algn="just">
              <a:buClr>
                <a:srgbClr val="3333CC"/>
              </a:buClr>
            </a:pPr>
            <a:r>
              <a:rPr lang="en-US" sz="2800" dirty="0">
                <a:latin typeface="Garamond" panose="02020404030301010803" pitchFamily="18" charset="0"/>
              </a:rPr>
              <a:t>There is no trans-generational dislocation in the transition of the language to younger generations.</a:t>
            </a:r>
          </a:p>
          <a:p>
            <a:pPr lvl="0" algn="just">
              <a:buClr>
                <a:srgbClr val="3333CC"/>
              </a:buClr>
            </a:pPr>
            <a:r>
              <a:rPr lang="en-US" sz="2800" dirty="0">
                <a:latin typeface="Garamond" panose="02020404030301010803" pitchFamily="18" charset="0"/>
              </a:rPr>
              <a:t>Young learners speak </a:t>
            </a:r>
            <a:r>
              <a:rPr lang="en-US" sz="2800" dirty="0" err="1">
                <a:latin typeface="Garamond" panose="02020404030301010803" pitchFamily="18" charset="0"/>
              </a:rPr>
              <a:t>Naro</a:t>
            </a:r>
            <a:r>
              <a:rPr lang="en-US" sz="2800" dirty="0">
                <a:latin typeface="Garamond" panose="02020404030301010803" pitchFamily="18" charset="0"/>
              </a:rPr>
              <a:t> as their first language with full</a:t>
            </a:r>
          </a:p>
          <a:p>
            <a:pPr marL="0" lvl="0" indent="0" algn="just">
              <a:buClr>
                <a:srgbClr val="3333CC"/>
              </a:buClr>
              <a:buNone/>
            </a:pPr>
            <a:r>
              <a:rPr lang="en-US" sz="2800" dirty="0">
                <a:latin typeface="Garamond" panose="02020404030301010803" pitchFamily="18" charset="0"/>
              </a:rPr>
              <a:t>    competence.</a:t>
            </a:r>
          </a:p>
        </p:txBody>
      </p:sp>
    </p:spTree>
    <p:extLst>
      <p:ext uri="{BB962C8B-B14F-4D97-AF65-F5344CB8AC3E}">
        <p14:creationId xmlns:p14="http://schemas.microsoft.com/office/powerpoint/2010/main" val="1858371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 </a:t>
            </a: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mj-cs"/>
              </a:rPr>
              <a:t>New Developments in Botswana</a:t>
            </a:r>
            <a:endParaRPr lang="en-GB" dirty="0">
              <a:solidFill>
                <a:srgbClr val="C00000"/>
              </a:solidFill>
            </a:endParaRPr>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81000" y="2017712"/>
            <a:ext cx="8574088" cy="4459287"/>
          </a:xfrm>
        </p:spPr>
        <p:txBody>
          <a:bodyPr/>
          <a:lstStyle/>
          <a:p>
            <a:r>
              <a:rPr lang="en-US" dirty="0">
                <a:latin typeface="Garamond" panose="02020404030301010803" pitchFamily="18" charset="0"/>
              </a:rPr>
              <a:t>Pursuant of determined decision </a:t>
            </a:r>
            <a:r>
              <a:rPr lang="en-US" dirty="0">
                <a:solidFill>
                  <a:srgbClr val="000099"/>
                </a:solidFill>
                <a:latin typeface="Garamond" panose="02020404030301010803" pitchFamily="18" charset="0"/>
              </a:rPr>
              <a:t>to address learner problems at formative years of schooling,</a:t>
            </a:r>
            <a:r>
              <a:rPr lang="en-US" dirty="0">
                <a:latin typeface="Garamond" panose="02020404030301010803" pitchFamily="18" charset="0"/>
              </a:rPr>
              <a:t> the Government of the Republic of Botswana has embraced recommendations made by Millennium Development Goals, UNICEF, National Development Plans, Revised National Policy in Education 1994 (recommendation 1), Vision 2016, Vision 2036, ETSSP (2015-2020).</a:t>
            </a:r>
            <a:endParaRPr lang="en-GB" dirty="0">
              <a:latin typeface="Garamond" panose="02020404030301010803" pitchFamily="18" charset="0"/>
            </a:endParaRPr>
          </a:p>
        </p:txBody>
      </p:sp>
    </p:spTree>
    <p:extLst>
      <p:ext uri="{BB962C8B-B14F-4D97-AF65-F5344CB8AC3E}">
        <p14:creationId xmlns:p14="http://schemas.microsoft.com/office/powerpoint/2010/main" val="2945129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838200"/>
            <a:ext cx="7793037" cy="838200"/>
          </a:xfrm>
        </p:spPr>
        <p:txBody>
          <a:bodyPr/>
          <a:lstStyle/>
          <a:p>
            <a:r>
              <a:rPr kumimoji="0" lang="en-US" altLang="en-US" sz="3200" b="1" i="0" u="none" strike="noStrike" kern="0" cap="none" spc="0" normalizeH="0" baseline="0" noProof="0" dirty="0" err="1">
                <a:ln>
                  <a:noFill/>
                </a:ln>
                <a:solidFill>
                  <a:srgbClr val="333399"/>
                </a:solidFill>
                <a:effectLst/>
                <a:uLnTx/>
                <a:uFillTx/>
                <a:latin typeface="Garamond" pitchFamily="18" charset="0"/>
                <a:ea typeface="+mj-ea"/>
                <a:cs typeface="Times New Roman" pitchFamily="18" charset="0"/>
              </a:rPr>
              <a:t>Naro</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Development</a:t>
            </a:r>
            <a:endParaRPr lang="en-US" dirty="0"/>
          </a:p>
        </p:txBody>
      </p:sp>
      <p:sp>
        <p:nvSpPr>
          <p:cNvPr id="3" name="Content Placeholder 2"/>
          <p:cNvSpPr>
            <a:spLocks noGrp="1"/>
          </p:cNvSpPr>
          <p:nvPr>
            <p:ph idx="1"/>
          </p:nvPr>
        </p:nvSpPr>
        <p:spPr>
          <a:xfrm>
            <a:off x="228600" y="1752600"/>
            <a:ext cx="8726488" cy="4953000"/>
          </a:xfrm>
        </p:spPr>
        <p:txBody>
          <a:bodyPr/>
          <a:lstStyle/>
          <a:p>
            <a:pPr lvl="0" algn="just">
              <a:buClr>
                <a:srgbClr val="3333CC"/>
              </a:buClr>
            </a:pPr>
            <a:r>
              <a:rPr lang="en-US" sz="2800" dirty="0">
                <a:latin typeface="Garamond" panose="02020404030301010803" pitchFamily="18" charset="0"/>
              </a:rPr>
              <a:t>A standard orthography</a:t>
            </a:r>
          </a:p>
          <a:p>
            <a:pPr lvl="0" algn="just">
              <a:buClr>
                <a:srgbClr val="3333CC"/>
              </a:buClr>
            </a:pPr>
            <a:r>
              <a:rPr lang="en-US" sz="2800" dirty="0">
                <a:latin typeface="Garamond" panose="02020404030301010803" pitchFamily="18" charset="0"/>
              </a:rPr>
              <a:t>Grammar book (Rev H. Visser)</a:t>
            </a:r>
          </a:p>
          <a:p>
            <a:pPr lvl="0" algn="just">
              <a:buClr>
                <a:srgbClr val="3333CC"/>
              </a:buClr>
            </a:pPr>
            <a:r>
              <a:rPr lang="en-US" sz="2800" dirty="0">
                <a:latin typeface="Garamond" panose="02020404030301010803" pitchFamily="18" charset="0"/>
              </a:rPr>
              <a:t>A </a:t>
            </a:r>
            <a:r>
              <a:rPr lang="en-US" sz="2800" dirty="0" err="1">
                <a:latin typeface="Garamond" panose="02020404030301010803" pitchFamily="18" charset="0"/>
              </a:rPr>
              <a:t>Naro</a:t>
            </a:r>
            <a:r>
              <a:rPr lang="en-US" sz="2800" dirty="0">
                <a:latin typeface="Garamond" panose="02020404030301010803" pitchFamily="18" charset="0"/>
              </a:rPr>
              <a:t>-English dictionary (1997) (Rev. H. Visser)</a:t>
            </a:r>
          </a:p>
          <a:p>
            <a:pPr lvl="0" algn="just">
              <a:buClr>
                <a:srgbClr val="3333CC"/>
              </a:buClr>
            </a:pPr>
            <a:r>
              <a:rPr lang="en-US" sz="2800" dirty="0">
                <a:latin typeface="Garamond" panose="02020404030301010803" pitchFamily="18" charset="0"/>
              </a:rPr>
              <a:t>Several scientific descriptions of the language done</a:t>
            </a:r>
          </a:p>
          <a:p>
            <a:pPr lvl="0" algn="just">
              <a:buClr>
                <a:srgbClr val="3333CC"/>
              </a:buClr>
            </a:pPr>
            <a:r>
              <a:rPr lang="en-US" sz="2800" dirty="0">
                <a:latin typeface="Garamond" panose="02020404030301010803" pitchFamily="18" charset="0"/>
              </a:rPr>
              <a:t>Several texts and church materials</a:t>
            </a:r>
          </a:p>
          <a:p>
            <a:pPr lvl="0" algn="just">
              <a:buClr>
                <a:srgbClr val="3333CC"/>
              </a:buClr>
            </a:pPr>
            <a:r>
              <a:rPr lang="en-US" sz="2800" dirty="0">
                <a:latin typeface="Garamond" panose="02020404030301010803" pitchFamily="18" charset="0"/>
              </a:rPr>
              <a:t>Several literacy materials usable also for primary school</a:t>
            </a:r>
          </a:p>
          <a:p>
            <a:pPr lvl="0" algn="just">
              <a:buClr>
                <a:srgbClr val="3333CC"/>
              </a:buClr>
            </a:pPr>
            <a:r>
              <a:rPr lang="en-US" sz="2800" dirty="0">
                <a:latin typeface="Garamond" panose="02020404030301010803" pitchFamily="18" charset="0"/>
              </a:rPr>
              <a:t>Several cultural texts and story books.</a:t>
            </a:r>
          </a:p>
          <a:p>
            <a:pPr lvl="0" algn="just">
              <a:buClr>
                <a:srgbClr val="3333CC"/>
              </a:buClr>
            </a:pPr>
            <a:r>
              <a:rPr lang="en-US" sz="2800" dirty="0">
                <a:latin typeface="Garamond" panose="02020404030301010803" pitchFamily="18" charset="0"/>
              </a:rPr>
              <a:t>The whole Bible has been translated in </a:t>
            </a:r>
            <a:r>
              <a:rPr lang="en-US" sz="2800" dirty="0" err="1">
                <a:latin typeface="Garamond" panose="02020404030301010803" pitchFamily="18" charset="0"/>
              </a:rPr>
              <a:t>Naro</a:t>
            </a:r>
            <a:r>
              <a:rPr lang="en-US" sz="2800" dirty="0">
                <a:latin typeface="Garamond" panose="02020404030301010803" pitchFamily="18" charset="0"/>
              </a:rPr>
              <a:t>.</a:t>
            </a:r>
          </a:p>
          <a:p>
            <a:pPr lvl="0" algn="just">
              <a:buClr>
                <a:srgbClr val="3333CC"/>
              </a:buClr>
            </a:pPr>
            <a:r>
              <a:rPr lang="en-US" sz="2800" dirty="0">
                <a:solidFill>
                  <a:srgbClr val="C00000"/>
                </a:solidFill>
                <a:latin typeface="Garamond" panose="02020404030301010803" pitchFamily="18" charset="0"/>
              </a:rPr>
              <a:t>Most speakers and most developments in Botswana</a:t>
            </a:r>
            <a:r>
              <a:rPr lang="en-US" sz="2800" dirty="0">
                <a:latin typeface="Garamond" panose="02020404030301010803" pitchFamily="18" charset="0"/>
              </a:rPr>
              <a:t>.</a:t>
            </a: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3336142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838200"/>
            <a:ext cx="7793037" cy="838200"/>
          </a:xfrm>
        </p:spPr>
        <p:txBody>
          <a:bodyPr/>
          <a:lstStyle/>
          <a:p>
            <a:r>
              <a:rPr kumimoji="0" lang="en-US" altLang="en-US" sz="3200" b="1" i="0" u="none" strike="noStrike" kern="0" cap="none" spc="0" normalizeH="0" baseline="0" noProof="0" dirty="0" err="1">
                <a:ln>
                  <a:noFill/>
                </a:ln>
                <a:solidFill>
                  <a:srgbClr val="333399"/>
                </a:solidFill>
                <a:effectLst/>
                <a:uLnTx/>
                <a:uFillTx/>
                <a:latin typeface="Garamond" pitchFamily="18" charset="0"/>
                <a:ea typeface="+mj-ea"/>
                <a:cs typeface="Times New Roman" pitchFamily="18" charset="0"/>
              </a:rPr>
              <a:t>Naro</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Development</a:t>
            </a:r>
            <a:endParaRPr lang="en-US" dirty="0"/>
          </a:p>
        </p:txBody>
      </p:sp>
      <p:sp>
        <p:nvSpPr>
          <p:cNvPr id="3" name="Content Placeholder 2"/>
          <p:cNvSpPr>
            <a:spLocks noGrp="1"/>
          </p:cNvSpPr>
          <p:nvPr>
            <p:ph idx="1"/>
          </p:nvPr>
        </p:nvSpPr>
        <p:spPr>
          <a:xfrm>
            <a:off x="230625" y="1663262"/>
            <a:ext cx="8726488" cy="5118538"/>
          </a:xfrm>
        </p:spPr>
        <p:txBody>
          <a:bodyPr/>
          <a:lstStyle/>
          <a:p>
            <a:pPr lvl="0" algn="just">
              <a:buClr>
                <a:srgbClr val="3333CC"/>
              </a:buClr>
            </a:pPr>
            <a:r>
              <a:rPr lang="en-US" sz="2800" dirty="0">
                <a:latin typeface="Garamond" panose="02020404030301010803" pitchFamily="18" charset="0"/>
              </a:rPr>
              <a:t>Through the auspices of the Dutch Reformed Church, (Hessel and Coby Visser) </a:t>
            </a:r>
            <a:r>
              <a:rPr lang="en-US" sz="2800" dirty="0" err="1">
                <a:latin typeface="Garamond" panose="02020404030301010803" pitchFamily="18" charset="0"/>
              </a:rPr>
              <a:t>Naro</a:t>
            </a:r>
            <a:r>
              <a:rPr lang="en-US" sz="2800" dirty="0">
                <a:latin typeface="Garamond" panose="02020404030301010803" pitchFamily="18" charset="0"/>
              </a:rPr>
              <a:t> has received extensive development.</a:t>
            </a:r>
          </a:p>
          <a:p>
            <a:pPr lvl="0" algn="just">
              <a:buClr>
                <a:srgbClr val="3333CC"/>
              </a:buClr>
            </a:pPr>
            <a:r>
              <a:rPr lang="en-US" sz="2800" dirty="0">
                <a:latin typeface="Garamond" panose="02020404030301010803" pitchFamily="18" charset="0"/>
              </a:rPr>
              <a:t>One of the most notable development is the translation of the Old and New testaments into the language. </a:t>
            </a:r>
          </a:p>
          <a:p>
            <a:pPr marL="342900" marR="0" lvl="0" indent="-342900" algn="l"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kumimoji="0" lang="en-US" sz="2800" b="0" i="0" u="none" strike="noStrike" kern="0" cap="none" spc="0" normalizeH="0" baseline="0" noProof="0" dirty="0">
                <a:ln>
                  <a:noFill/>
                </a:ln>
                <a:solidFill>
                  <a:srgbClr val="0070C0"/>
                </a:solidFill>
                <a:effectLst/>
                <a:uLnTx/>
                <a:uFillTx/>
                <a:latin typeface="Garamond" panose="02020404030301010803" pitchFamily="18" charset="0"/>
                <a:ea typeface="MS Mincho" panose="02020609040205080304" pitchFamily="49" charset="-128"/>
                <a:cs typeface="Times New Roman" panose="02020603050405020304" pitchFamily="18" charset="0"/>
              </a:rPr>
              <a:t>Department of Curriculum Development and Evaluation (DCDE) has been seized with the development of literacy materials for </a:t>
            </a:r>
            <a:r>
              <a:rPr kumimoji="0" lang="en-US" sz="2800" b="0" i="0" u="none" strike="noStrike" kern="0" cap="none" spc="0" normalizeH="0" baseline="0" noProof="0" dirty="0" err="1">
                <a:ln>
                  <a:noFill/>
                </a:ln>
                <a:solidFill>
                  <a:srgbClr val="0070C0"/>
                </a:solidFill>
                <a:effectLst/>
                <a:uLnTx/>
                <a:uFillTx/>
                <a:latin typeface="Garamond" panose="02020404030301010803" pitchFamily="18" charset="0"/>
                <a:ea typeface="MS Mincho" panose="02020609040205080304" pitchFamily="49" charset="-128"/>
                <a:cs typeface="Times New Roman" panose="02020603050405020304" pitchFamily="18" charset="0"/>
              </a:rPr>
              <a:t>Naro</a:t>
            </a:r>
            <a:r>
              <a:rPr kumimoji="0" lang="en-US" sz="2800" b="0" i="0" u="none" strike="noStrike" kern="0" cap="none" spc="0" normalizeH="0" baseline="0" noProof="0" dirty="0">
                <a:ln>
                  <a:noFill/>
                </a:ln>
                <a:solidFill>
                  <a:srgbClr val="0070C0"/>
                </a:solidFill>
                <a:effectLst/>
                <a:uLnTx/>
                <a:uFillTx/>
                <a:latin typeface="Garamond" panose="02020404030301010803" pitchFamily="18" charset="0"/>
                <a:ea typeface="MS Mincho" panose="02020609040205080304" pitchFamily="49" charset="-128"/>
                <a:cs typeface="Times New Roman" panose="02020603050405020304" pitchFamily="18" charset="0"/>
              </a:rPr>
              <a:t> as well as the other Phase 1 languages (State of the Nation Address 2022)</a:t>
            </a:r>
          </a:p>
          <a:p>
            <a:pPr lvl="0" algn="just">
              <a:buClr>
                <a:srgbClr val="3333CC"/>
              </a:buClr>
            </a:pPr>
            <a:r>
              <a:rPr lang="en-US" sz="2800" dirty="0" err="1">
                <a:solidFill>
                  <a:srgbClr val="C00000"/>
                </a:solidFill>
                <a:latin typeface="Garamond" panose="02020404030301010803" pitchFamily="18" charset="0"/>
              </a:rPr>
              <a:t>Naro</a:t>
            </a:r>
            <a:r>
              <a:rPr lang="en-US" sz="2800" dirty="0">
                <a:solidFill>
                  <a:srgbClr val="C00000"/>
                </a:solidFill>
                <a:latin typeface="Garamond" panose="02020404030301010803" pitchFamily="18" charset="0"/>
              </a:rPr>
              <a:t> was one of the languages used in schools before the country gained independence</a:t>
            </a:r>
            <a:r>
              <a:rPr lang="en-US" sz="2800" dirty="0">
                <a:latin typeface="Garamond" panose="02020404030301010803" pitchFamily="18" charset="0"/>
              </a:rPr>
              <a:t>.</a:t>
            </a:r>
          </a:p>
        </p:txBody>
      </p:sp>
    </p:spTree>
    <p:extLst>
      <p:ext uri="{BB962C8B-B14F-4D97-AF65-F5344CB8AC3E}">
        <p14:creationId xmlns:p14="http://schemas.microsoft.com/office/powerpoint/2010/main" val="1688903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err="1">
                <a:ln>
                  <a:noFill/>
                </a:ln>
                <a:solidFill>
                  <a:srgbClr val="333399"/>
                </a:solidFill>
                <a:effectLst/>
                <a:uLnTx/>
                <a:uFillTx/>
                <a:latin typeface="Garamond" pitchFamily="18" charset="0"/>
                <a:ea typeface="+mj-ea"/>
                <a:cs typeface="Times New Roman" pitchFamily="18" charset="0"/>
              </a:rPr>
              <a:t>Naro</a:t>
            </a:r>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 Challenges</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a:latin typeface="Garamond" panose="02020404030301010803" pitchFamily="18" charset="0"/>
              </a:rPr>
              <a:t>Classroom dynamics should not encounter many challenges </a:t>
            </a:r>
            <a:r>
              <a:rPr lang="en-US" sz="2800" dirty="0">
                <a:solidFill>
                  <a:srgbClr val="000099"/>
                </a:solidFill>
                <a:latin typeface="Garamond" panose="02020404030301010803" pitchFamily="18" charset="0"/>
              </a:rPr>
              <a:t>because </a:t>
            </a:r>
            <a:r>
              <a:rPr lang="en-US" sz="2800" dirty="0" err="1">
                <a:solidFill>
                  <a:srgbClr val="000099"/>
                </a:solidFill>
                <a:latin typeface="Garamond" panose="02020404030301010803" pitchFamily="18" charset="0"/>
              </a:rPr>
              <a:t>Naro</a:t>
            </a:r>
            <a:r>
              <a:rPr lang="en-US" sz="2800" dirty="0">
                <a:solidFill>
                  <a:srgbClr val="000099"/>
                </a:solidFill>
                <a:latin typeface="Garamond" panose="02020404030301010803" pitchFamily="18" charset="0"/>
              </a:rPr>
              <a:t> young learners speak the language, a considerable number of which is literate in the language</a:t>
            </a:r>
            <a:r>
              <a:rPr lang="en-US" sz="2800" dirty="0">
                <a:latin typeface="Garamond" panose="02020404030301010803" pitchFamily="18" charset="0"/>
              </a:rPr>
              <a:t>.</a:t>
            </a:r>
          </a:p>
          <a:p>
            <a:pPr marL="342900" marR="0" lvl="0" indent="-342900" algn="just" defTabSz="914400" rtl="0" eaLnBrk="0" fontAlgn="base" latinLnBrk="0" hangingPunct="0">
              <a:lnSpc>
                <a:spcPct val="100000"/>
              </a:lnSpc>
              <a:spcBef>
                <a:spcPct val="20000"/>
              </a:spcBef>
              <a:spcAft>
                <a:spcPct val="0"/>
              </a:spcAft>
              <a:buClr>
                <a:srgbClr val="3333CC"/>
              </a:buClr>
              <a:buSzPct val="60000"/>
              <a:buFont typeface="Wingdings" pitchFamily="2" charset="2"/>
              <a:buChar char="n"/>
              <a:tabLst/>
              <a:defRPr/>
            </a:pP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Considering that it is one of the major </a:t>
            </a:r>
            <a:r>
              <a:rPr kumimoji="0" lang="en-US" sz="2800" b="0" i="0" u="none" strike="noStrike" kern="0" cap="none" spc="0" normalizeH="0" baseline="0" noProof="0" dirty="0" err="1">
                <a:ln>
                  <a:noFill/>
                </a:ln>
                <a:solidFill>
                  <a:srgbClr val="000000"/>
                </a:solidFill>
                <a:effectLst/>
                <a:uLnTx/>
                <a:uFillTx/>
                <a:latin typeface="Garamond" panose="02020404030301010803" pitchFamily="18" charset="0"/>
                <a:ea typeface="+mn-ea"/>
                <a:cs typeface="+mn-cs"/>
              </a:rPr>
              <a:t>Khoesan</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languages in Botswana, constituting approximately 10% of the language cluster, </a:t>
            </a:r>
            <a:r>
              <a:rPr lang="en-US" sz="2800" dirty="0">
                <a:solidFill>
                  <a:srgbClr val="000000"/>
                </a:solidFill>
                <a:latin typeface="Garamond" panose="02020404030301010803" pitchFamily="18" charset="0"/>
              </a:rPr>
              <a:t>sustainability should not be a major problem</a:t>
            </a: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n-ea"/>
                <a:cs typeface="+mn-cs"/>
              </a:rPr>
              <a:t>. </a:t>
            </a:r>
          </a:p>
          <a:p>
            <a:pPr lvl="0" algn="just">
              <a:buClr>
                <a:srgbClr val="3333CC"/>
              </a:buClr>
            </a:pPr>
            <a:endParaRPr lang="en-US" sz="2800" dirty="0">
              <a:latin typeface="Garamond" panose="02020404030301010803" pitchFamily="18" charset="0"/>
            </a:endParaRP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2095027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Khwedam: Spread and demographics</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endParaRPr lang="en-US" sz="2800" dirty="0">
              <a:latin typeface="Garamond" panose="02020404030301010803" pitchFamily="18" charset="0"/>
            </a:endParaRPr>
          </a:p>
          <a:p>
            <a:pPr lvl="0" algn="just">
              <a:buClr>
                <a:srgbClr val="3333CC"/>
              </a:buClr>
            </a:pPr>
            <a:r>
              <a:rPr lang="en-US" sz="2800" dirty="0">
                <a:latin typeface="Garamond" panose="02020404030301010803" pitchFamily="18" charset="0"/>
              </a:rPr>
              <a:t>The four languages of the Okavango that constitute Khwedam </a:t>
            </a:r>
            <a:r>
              <a:rPr lang="en-US" sz="2800" dirty="0" err="1">
                <a:latin typeface="Garamond" panose="02020404030301010803" pitchFamily="18" charset="0"/>
              </a:rPr>
              <a:t>Aǁnikwe</a:t>
            </a:r>
            <a:r>
              <a:rPr lang="en-US" sz="2800" dirty="0">
                <a:latin typeface="Garamond" panose="02020404030301010803" pitchFamily="18" charset="0"/>
              </a:rPr>
              <a:t>, </a:t>
            </a:r>
            <a:r>
              <a:rPr lang="en-US" sz="2800" dirty="0" err="1">
                <a:latin typeface="Garamond" panose="02020404030301010803" pitchFamily="18" charset="0"/>
              </a:rPr>
              <a:t>Bugakwe</a:t>
            </a:r>
            <a:r>
              <a:rPr lang="en-US" sz="2800" dirty="0">
                <a:latin typeface="Garamond" panose="02020404030301010803" pitchFamily="18" charset="0"/>
              </a:rPr>
              <a:t>, |Anda and </a:t>
            </a:r>
            <a:r>
              <a:rPr lang="en-US" sz="2800" dirty="0" err="1">
                <a:latin typeface="Garamond" panose="02020404030301010803" pitchFamily="18" charset="0"/>
              </a:rPr>
              <a:t>Khwe</a:t>
            </a:r>
            <a:r>
              <a:rPr lang="en-US" sz="2800" dirty="0">
                <a:latin typeface="Garamond" panose="02020404030301010803" pitchFamily="18" charset="0"/>
              </a:rPr>
              <a:t> are spoken in the North-west District of Botswana.</a:t>
            </a:r>
          </a:p>
          <a:p>
            <a:pPr lvl="0" algn="just">
              <a:buClr>
                <a:srgbClr val="3333CC"/>
              </a:buClr>
            </a:pPr>
            <a:r>
              <a:rPr lang="en-US" sz="2800" dirty="0">
                <a:highlight>
                  <a:srgbClr val="FFFF00"/>
                </a:highlight>
                <a:latin typeface="Garamond" panose="02020404030301010803" pitchFamily="18" charset="0"/>
              </a:rPr>
              <a:t>Estimate number of speakers = 2000 to 4000</a:t>
            </a:r>
          </a:p>
        </p:txBody>
      </p:sp>
    </p:spTree>
    <p:extLst>
      <p:ext uri="{BB962C8B-B14F-4D97-AF65-F5344CB8AC3E}">
        <p14:creationId xmlns:p14="http://schemas.microsoft.com/office/powerpoint/2010/main" val="1708304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79578"/>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Khwedam: Spread and demographics</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endParaRPr lang="en-US" sz="2800" dirty="0">
              <a:latin typeface="Garamond" panose="02020404030301010803" pitchFamily="18" charset="0"/>
            </a:endParaRPr>
          </a:p>
          <a:p>
            <a:pPr lvl="0" algn="just">
              <a:buClr>
                <a:srgbClr val="3333CC"/>
              </a:buClr>
            </a:pPr>
            <a:endParaRPr lang="en-US" sz="2800" dirty="0">
              <a:latin typeface="Garamond" panose="02020404030301010803" pitchFamily="18" charset="0"/>
            </a:endParaRPr>
          </a:p>
        </p:txBody>
      </p:sp>
      <p:pic>
        <p:nvPicPr>
          <p:cNvPr id="4" name="Picture 3">
            <a:extLst>
              <a:ext uri="{FF2B5EF4-FFF2-40B4-BE49-F238E27FC236}">
                <a16:creationId xmlns:a16="http://schemas.microsoft.com/office/drawing/2014/main" id="{275092BC-94F0-F4FE-CC82-4159779E5BD6}"/>
              </a:ext>
            </a:extLst>
          </p:cNvPr>
          <p:cNvPicPr>
            <a:picLocks noChangeAspect="1"/>
          </p:cNvPicPr>
          <p:nvPr/>
        </p:nvPicPr>
        <p:blipFill>
          <a:blip r:embed="rId2"/>
          <a:stretch>
            <a:fillRect/>
          </a:stretch>
        </p:blipFill>
        <p:spPr>
          <a:xfrm>
            <a:off x="1447800" y="1295400"/>
            <a:ext cx="5943600" cy="5334000"/>
          </a:xfrm>
          <a:prstGeom prst="rect">
            <a:avLst/>
          </a:prstGeom>
        </p:spPr>
      </p:pic>
    </p:spTree>
    <p:extLst>
      <p:ext uri="{BB962C8B-B14F-4D97-AF65-F5344CB8AC3E}">
        <p14:creationId xmlns:p14="http://schemas.microsoft.com/office/powerpoint/2010/main" val="3450791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Khwedam: Development</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a:latin typeface="Garamond" panose="02020404030301010803" pitchFamily="18" charset="0"/>
              </a:rPr>
              <a:t>A standard orthography (by </a:t>
            </a:r>
            <a:r>
              <a:rPr lang="en-US" sz="2800" dirty="0" err="1">
                <a:latin typeface="Garamond" panose="02020404030301010803" pitchFamily="18" charset="0"/>
              </a:rPr>
              <a:t>Brezinger</a:t>
            </a:r>
            <a:r>
              <a:rPr lang="en-US" sz="2800" dirty="0">
                <a:latin typeface="Garamond" panose="02020404030301010803" pitchFamily="18" charset="0"/>
              </a:rPr>
              <a:t> &amp; </a:t>
            </a:r>
            <a:r>
              <a:rPr lang="en-US" sz="2800" dirty="0" err="1">
                <a:latin typeface="Garamond" panose="02020404030301010803" pitchFamily="18" charset="0"/>
              </a:rPr>
              <a:t>Schaldt</a:t>
            </a:r>
            <a:r>
              <a:rPr lang="en-US" sz="2800" dirty="0">
                <a:latin typeface="Garamond" panose="02020404030301010803" pitchFamily="18" charset="0"/>
              </a:rPr>
              <a:t>)</a:t>
            </a:r>
          </a:p>
          <a:p>
            <a:pPr lvl="0" algn="just">
              <a:buClr>
                <a:srgbClr val="3333CC"/>
              </a:buClr>
            </a:pPr>
            <a:r>
              <a:rPr lang="en-US" sz="2800" dirty="0">
                <a:latin typeface="Garamond" panose="02020404030301010803" pitchFamily="18" charset="0"/>
              </a:rPr>
              <a:t>Several descriptions of the language including a dictionary, plant lists, lists of place name, regional map.</a:t>
            </a:r>
          </a:p>
          <a:p>
            <a:pPr lvl="0" algn="just">
              <a:buClr>
                <a:srgbClr val="3333CC"/>
              </a:buClr>
            </a:pPr>
            <a:r>
              <a:rPr lang="en-US" sz="2800" dirty="0" err="1">
                <a:latin typeface="Garamond" panose="02020404030301010803" pitchFamily="18" charset="0"/>
              </a:rPr>
              <a:t>Khoe</a:t>
            </a:r>
            <a:r>
              <a:rPr lang="en-US" sz="2800" dirty="0">
                <a:latin typeface="Garamond" panose="02020404030301010803" pitchFamily="18" charset="0"/>
              </a:rPr>
              <a:t> language committee has been working on a lexicon</a:t>
            </a:r>
          </a:p>
          <a:p>
            <a:pPr lvl="0" algn="just">
              <a:buClr>
                <a:srgbClr val="3333CC"/>
              </a:buClr>
            </a:pPr>
            <a:r>
              <a:rPr lang="en-US" sz="2800" dirty="0">
                <a:latin typeface="Garamond" panose="02020404030301010803" pitchFamily="18" charset="0"/>
              </a:rPr>
              <a:t>Several church materials</a:t>
            </a:r>
          </a:p>
          <a:p>
            <a:pPr lvl="0" algn="just">
              <a:buClr>
                <a:srgbClr val="3333CC"/>
              </a:buClr>
            </a:pPr>
            <a:r>
              <a:rPr lang="en-US" sz="2800" dirty="0">
                <a:latin typeface="Garamond" panose="02020404030301010803" pitchFamily="18" charset="0"/>
              </a:rPr>
              <a:t>Several cultural descriptions by </a:t>
            </a:r>
            <a:r>
              <a:rPr lang="en-US" sz="2800" dirty="0" err="1">
                <a:latin typeface="Garamond" panose="02020404030301010803" pitchFamily="18" charset="0"/>
              </a:rPr>
              <a:t>Oswin</a:t>
            </a:r>
            <a:r>
              <a:rPr lang="en-US" sz="2800" dirty="0">
                <a:latin typeface="Garamond" panose="02020404030301010803" pitchFamily="18" charset="0"/>
              </a:rPr>
              <a:t> Kohler.</a:t>
            </a:r>
          </a:p>
          <a:p>
            <a:pPr lvl="0" algn="just">
              <a:buClr>
                <a:srgbClr val="3333CC"/>
              </a:buClr>
            </a:pPr>
            <a:r>
              <a:rPr lang="en-US" sz="2800" dirty="0">
                <a:latin typeface="Garamond" panose="02020404030301010803" pitchFamily="18" charset="0"/>
              </a:rPr>
              <a:t>Oral history book by community members (translated in English) </a:t>
            </a:r>
          </a:p>
          <a:p>
            <a:pPr lvl="0" algn="just">
              <a:buClr>
                <a:srgbClr val="3333CC"/>
              </a:buClr>
            </a:pPr>
            <a:r>
              <a:rPr lang="en-US" sz="2800" dirty="0">
                <a:solidFill>
                  <a:srgbClr val="000099"/>
                </a:solidFill>
                <a:latin typeface="Garamond" panose="02020404030301010803" pitchFamily="18" charset="0"/>
              </a:rPr>
              <a:t>No literacy materials/pedagogical materials </a:t>
            </a: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3218831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Khwedam: Development</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a:solidFill>
                  <a:srgbClr val="000099"/>
                </a:solidFill>
                <a:latin typeface="Garamond" panose="02020404030301010803" pitchFamily="18" charset="0"/>
              </a:rPr>
              <a:t>No literacy materials/pedagogical materials </a:t>
            </a:r>
          </a:p>
          <a:p>
            <a:pPr lvl="0" algn="just">
              <a:buClr>
                <a:srgbClr val="3333CC"/>
              </a:buClr>
            </a:pPr>
            <a:r>
              <a:rPr lang="en-US" sz="2800" dirty="0">
                <a:solidFill>
                  <a:srgbClr val="000099"/>
                </a:solidFill>
                <a:latin typeface="Garamond" panose="02020404030301010803" pitchFamily="18" charset="0"/>
              </a:rPr>
              <a:t>Department of Curriculum Development and Evaluation (DCDE) has been seized with the development of literacy materials for </a:t>
            </a:r>
            <a:r>
              <a:rPr lang="en-US" sz="2800" dirty="0">
                <a:solidFill>
                  <a:srgbClr val="C00000"/>
                </a:solidFill>
                <a:latin typeface="Garamond" panose="02020404030301010803" pitchFamily="18" charset="0"/>
              </a:rPr>
              <a:t>Khwedam</a:t>
            </a:r>
            <a:r>
              <a:rPr lang="en-US" sz="2800" dirty="0">
                <a:solidFill>
                  <a:srgbClr val="000099"/>
                </a:solidFill>
                <a:latin typeface="Garamond" panose="02020404030301010803" pitchFamily="18" charset="0"/>
              </a:rPr>
              <a:t> as well as the other Phase 1 languages (State of the Nation Address 2022)</a:t>
            </a:r>
          </a:p>
          <a:p>
            <a:pPr lvl="0" algn="just">
              <a:buClr>
                <a:srgbClr val="3333CC"/>
              </a:buClr>
            </a:pPr>
            <a:endParaRPr lang="en-US" sz="2800" dirty="0">
              <a:solidFill>
                <a:srgbClr val="000099"/>
              </a:solidFill>
              <a:latin typeface="Garamond" panose="02020404030301010803" pitchFamily="18" charset="0"/>
            </a:endParaRP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2783668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uLnTx/>
                <a:uFillTx/>
                <a:latin typeface="Garamond" pitchFamily="18" charset="0"/>
                <a:ea typeface="+mj-ea"/>
                <a:cs typeface="Times New Roman" pitchFamily="18" charset="0"/>
              </a:rPr>
              <a:t>Khwedam: Challenges</a:t>
            </a:r>
            <a:endParaRPr lang="en-US" dirty="0"/>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a:latin typeface="Garamond" panose="02020404030301010803" pitchFamily="18" charset="0"/>
              </a:rPr>
              <a:t> </a:t>
            </a:r>
            <a:r>
              <a:rPr lang="en-US" sz="2800" dirty="0">
                <a:highlight>
                  <a:srgbClr val="FFFF00"/>
                </a:highlight>
                <a:latin typeface="Garamond" panose="02020404030301010803" pitchFamily="18" charset="0"/>
              </a:rPr>
              <a:t>Classroom dynamics will be a challenge because most Khwedam learners do not speak the language, but the policy seeks to introduce education to learners in the mother tongue.</a:t>
            </a:r>
          </a:p>
          <a:p>
            <a:pPr lvl="0" algn="just">
              <a:buClr>
                <a:srgbClr val="3333CC"/>
              </a:buClr>
            </a:pPr>
            <a:r>
              <a:rPr lang="en-US" sz="2800" dirty="0">
                <a:highlight>
                  <a:srgbClr val="FFFF00"/>
                </a:highlight>
                <a:latin typeface="Garamond" panose="02020404030301010803" pitchFamily="18" charset="0"/>
              </a:rPr>
              <a:t>They have shifter to </a:t>
            </a:r>
            <a:r>
              <a:rPr lang="en-US" sz="2800" b="1" dirty="0" err="1">
                <a:solidFill>
                  <a:srgbClr val="C00000"/>
                </a:solidFill>
                <a:highlight>
                  <a:srgbClr val="FFFF00"/>
                </a:highlight>
                <a:latin typeface="Garamond" panose="02020404030301010803" pitchFamily="18" charset="0"/>
              </a:rPr>
              <a:t>Thibukushu</a:t>
            </a:r>
            <a:endParaRPr lang="en-US" sz="2800" b="1" dirty="0">
              <a:solidFill>
                <a:srgbClr val="C00000"/>
              </a:solidFill>
              <a:highlight>
                <a:srgbClr val="FFFF00"/>
              </a:highlight>
              <a:latin typeface="Garamond" panose="02020404030301010803" pitchFamily="18" charset="0"/>
            </a:endParaRPr>
          </a:p>
          <a:p>
            <a:pPr lvl="0" algn="just">
              <a:buClr>
                <a:srgbClr val="3333CC"/>
              </a:buClr>
            </a:pPr>
            <a:r>
              <a:rPr lang="en-US" sz="2800" dirty="0">
                <a:highlight>
                  <a:srgbClr val="FFFF00"/>
                </a:highlight>
                <a:latin typeface="Garamond" panose="02020404030301010803" pitchFamily="18" charset="0"/>
              </a:rPr>
              <a:t>The numbers are considerably low.</a:t>
            </a:r>
          </a:p>
          <a:p>
            <a:pPr lvl="0" algn="just">
              <a:buClr>
                <a:srgbClr val="3333CC"/>
              </a:buClr>
            </a:pPr>
            <a:r>
              <a:rPr lang="en-US" sz="2800" dirty="0">
                <a:latin typeface="Garamond" panose="02020404030301010803" pitchFamily="18" charset="0"/>
              </a:rPr>
              <a:t>.</a:t>
            </a:r>
          </a:p>
          <a:p>
            <a:pPr lvl="0" algn="just">
              <a:buClr>
                <a:srgbClr val="3333CC"/>
              </a:buClr>
            </a:pPr>
            <a:endParaRPr lang="en-US" sz="2800" dirty="0">
              <a:highlight>
                <a:srgbClr val="FFFF00"/>
              </a:highlight>
              <a:latin typeface="Garamond" panose="02020404030301010803" pitchFamily="18" charset="0"/>
            </a:endParaRPr>
          </a:p>
        </p:txBody>
      </p:sp>
    </p:spTree>
    <p:extLst>
      <p:ext uri="{BB962C8B-B14F-4D97-AF65-F5344CB8AC3E}">
        <p14:creationId xmlns:p14="http://schemas.microsoft.com/office/powerpoint/2010/main" val="378832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852487"/>
          </a:xfrm>
        </p:spPr>
        <p:txBody>
          <a:bodyPr/>
          <a:lstStyle/>
          <a:p>
            <a:r>
              <a:rPr lang="en-US" altLang="en-US" sz="3200" b="1" dirty="0">
                <a:solidFill>
                  <a:srgbClr val="333399"/>
                </a:solidFill>
                <a:latin typeface="Garamond" pitchFamily="18" charset="0"/>
                <a:cs typeface="Times New Roman" pitchFamily="18" charset="0"/>
              </a:rPr>
              <a:t>San languages: Level of Development</a:t>
            </a:r>
            <a:endParaRPr lang="en-ZA" dirty="0">
              <a:latin typeface="Garamond" pitchFamily="18" charset="0"/>
            </a:endParaRPr>
          </a:p>
        </p:txBody>
      </p:sp>
      <p:pic>
        <p:nvPicPr>
          <p:cNvPr id="4" name="Content Placeholder 3" descr="Graphical user interface, text, application&#10;&#10;Description automatically generated">
            <a:extLst>
              <a:ext uri="{FF2B5EF4-FFF2-40B4-BE49-F238E27FC236}">
                <a16:creationId xmlns:a16="http://schemas.microsoft.com/office/drawing/2014/main" id="{0163177F-E6B7-39A4-4B1E-37B92923CFDD}"/>
              </a:ext>
            </a:extLst>
          </p:cNvPr>
          <p:cNvPicPr>
            <a:picLocks noGrp="1" noChangeAspect="1"/>
          </p:cNvPicPr>
          <p:nvPr>
            <p:ph idx="1"/>
          </p:nvPr>
        </p:nvPicPr>
        <p:blipFill rotWithShape="1">
          <a:blip r:embed="rId3"/>
          <a:srcRect l="40913" t="31717" r="20643" b="20354"/>
          <a:stretch/>
        </p:blipFill>
        <p:spPr bwMode="auto">
          <a:xfrm>
            <a:off x="228600" y="1371601"/>
            <a:ext cx="8610600" cy="5029200"/>
          </a:xfrm>
          <a:prstGeom prst="rect">
            <a:avLst/>
          </a:prstGeom>
          <a:ln>
            <a:noFill/>
          </a:ln>
          <a:extLst>
            <a:ext uri="{53640926-AAD7-44d8-BBD7-CCE9431645EC}">
              <a14:shadowObscured xmlns="" xmlns:a14="http://schemas.microsoft.com/office/drawing/2010/main"/>
            </a:ext>
          </a:extLst>
        </p:spPr>
      </p:pic>
    </p:spTree>
    <p:extLst>
      <p:ext uri="{BB962C8B-B14F-4D97-AF65-F5344CB8AC3E}">
        <p14:creationId xmlns:p14="http://schemas.microsoft.com/office/powerpoint/2010/main" val="2970057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highlight>
                  <a:srgbClr val="FFFF00"/>
                </a:highlight>
                <a:uLnTx/>
                <a:uFillTx/>
                <a:latin typeface="Garamond" pitchFamily="18" charset="0"/>
                <a:ea typeface="+mj-ea"/>
                <a:cs typeface="Times New Roman" pitchFamily="18" charset="0"/>
              </a:rPr>
              <a:t>Conclusion:</a:t>
            </a:r>
            <a:endParaRPr lang="en-US" dirty="0">
              <a:highlight>
                <a:srgbClr val="FFFF00"/>
              </a:highlight>
            </a:endParaRPr>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a:latin typeface="Garamond" panose="02020404030301010803" pitchFamily="18" charset="0"/>
              </a:rPr>
              <a:t>Nama: </a:t>
            </a:r>
          </a:p>
          <a:p>
            <a:pPr lvl="0" algn="just">
              <a:buClr>
                <a:srgbClr val="3333CC"/>
              </a:buClr>
            </a:pPr>
            <a:r>
              <a:rPr lang="en-US" sz="2800" dirty="0">
                <a:latin typeface="Garamond" panose="02020404030301010803" pitchFamily="18" charset="0"/>
              </a:rPr>
              <a:t>Learners do not speak Nama, and in the proposed localities for introduction of Nama learners speak either </a:t>
            </a:r>
            <a:r>
              <a:rPr lang="en-US" sz="2800" dirty="0" err="1">
                <a:latin typeface="Garamond" panose="02020404030301010803" pitchFamily="18" charset="0"/>
              </a:rPr>
              <a:t>Shekgalagari</a:t>
            </a:r>
            <a:r>
              <a:rPr lang="en-US" sz="2800" dirty="0">
                <a:latin typeface="Garamond" panose="02020404030301010803" pitchFamily="18" charset="0"/>
              </a:rPr>
              <a:t> or </a:t>
            </a:r>
            <a:r>
              <a:rPr lang="en-US" sz="2800" dirty="0" err="1">
                <a:latin typeface="Garamond" panose="02020404030301010803" pitchFamily="18" charset="0"/>
              </a:rPr>
              <a:t>Setlharo</a:t>
            </a:r>
            <a:r>
              <a:rPr lang="en-US" sz="2800" dirty="0">
                <a:latin typeface="Garamond" panose="02020404030301010803" pitchFamily="18" charset="0"/>
              </a:rPr>
              <a:t>.</a:t>
            </a:r>
          </a:p>
          <a:p>
            <a:pPr lvl="0" algn="just">
              <a:buClr>
                <a:srgbClr val="3333CC"/>
              </a:buClr>
            </a:pPr>
            <a:r>
              <a:rPr lang="en-US" sz="2800" dirty="0">
                <a:latin typeface="Garamond" panose="02020404030301010803" pitchFamily="18" charset="0"/>
              </a:rPr>
              <a:t>Mother-tongue teachers in Botswana might prove a challenge to find.</a:t>
            </a:r>
          </a:p>
          <a:p>
            <a:pPr lvl="0" algn="just">
              <a:buClr>
                <a:srgbClr val="3333CC"/>
              </a:buClr>
            </a:pPr>
            <a:r>
              <a:rPr lang="en-US" sz="2800" dirty="0">
                <a:latin typeface="Garamond" panose="02020404030301010803" pitchFamily="18" charset="0"/>
              </a:rPr>
              <a:t>For language preservation, proficiency classes might be suggested.</a:t>
            </a: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316851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mj-cs"/>
              </a:rPr>
              <a:t>New Developments in Botswana</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81000" y="2017712"/>
            <a:ext cx="8574088" cy="4383087"/>
          </a:xfrm>
        </p:spPr>
        <p:txBody>
          <a:bodyPr/>
          <a:lstStyle/>
          <a:p>
            <a:r>
              <a:rPr lang="en-US" dirty="0">
                <a:latin typeface="Garamond" panose="02020404030301010803" pitchFamily="18" charset="0"/>
              </a:rPr>
              <a:t>To that end, Government tasked the then Ministry of Basic Education (</a:t>
            </a:r>
            <a:r>
              <a:rPr lang="en-US" dirty="0" err="1">
                <a:latin typeface="Garamond" panose="02020404030301010803" pitchFamily="18" charset="0"/>
              </a:rPr>
              <a:t>MoBE</a:t>
            </a:r>
            <a:r>
              <a:rPr lang="en-US" dirty="0">
                <a:latin typeface="Garamond" panose="02020404030301010803" pitchFamily="18" charset="0"/>
              </a:rPr>
              <a:t>)to prepare a draft policy on Botswana Languages-in-Education, which the Ministry did in consultation with language experts.</a:t>
            </a:r>
          </a:p>
          <a:p>
            <a:r>
              <a:rPr lang="en-US" dirty="0">
                <a:latin typeface="Garamond" panose="02020404030301010803" pitchFamily="18" charset="0"/>
              </a:rPr>
              <a:t>Government further requested for comprehensive, nationwide consultation with the peoples of the Republic.</a:t>
            </a:r>
            <a:endParaRPr lang="en-GB" dirty="0">
              <a:latin typeface="Garamond" panose="02020404030301010803" pitchFamily="18" charset="0"/>
            </a:endParaRPr>
          </a:p>
        </p:txBody>
      </p:sp>
    </p:spTree>
    <p:extLst>
      <p:ext uri="{BB962C8B-B14F-4D97-AF65-F5344CB8AC3E}">
        <p14:creationId xmlns:p14="http://schemas.microsoft.com/office/powerpoint/2010/main" val="2946795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highlight>
                  <a:srgbClr val="FFFF00"/>
                </a:highlight>
                <a:uLnTx/>
                <a:uFillTx/>
                <a:latin typeface="Garamond" pitchFamily="18" charset="0"/>
                <a:ea typeface="+mj-ea"/>
                <a:cs typeface="Times New Roman" pitchFamily="18" charset="0"/>
              </a:rPr>
              <a:t>Conclusion:</a:t>
            </a:r>
            <a:endParaRPr lang="en-US" dirty="0">
              <a:highlight>
                <a:srgbClr val="FFFF00"/>
              </a:highlight>
            </a:endParaRPr>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err="1">
                <a:latin typeface="Garamond" panose="02020404030301010803" pitchFamily="18" charset="0"/>
              </a:rPr>
              <a:t>Naro</a:t>
            </a:r>
            <a:r>
              <a:rPr lang="en-US" sz="2800" dirty="0">
                <a:latin typeface="Garamond" panose="02020404030301010803" pitchFamily="18" charset="0"/>
              </a:rPr>
              <a:t>:</a:t>
            </a:r>
          </a:p>
          <a:p>
            <a:pPr lvl="0" algn="just">
              <a:buClr>
                <a:srgbClr val="3333CC"/>
              </a:buClr>
            </a:pPr>
            <a:r>
              <a:rPr lang="en-US" sz="2800" dirty="0" err="1">
                <a:latin typeface="Garamond" panose="02020404030301010803" pitchFamily="18" charset="0"/>
              </a:rPr>
              <a:t>Naro</a:t>
            </a:r>
            <a:r>
              <a:rPr lang="en-US" sz="2800" dirty="0">
                <a:latin typeface="Garamond" panose="02020404030301010803" pitchFamily="18" charset="0"/>
              </a:rPr>
              <a:t> learners speak the language.</a:t>
            </a:r>
          </a:p>
          <a:p>
            <a:pPr lvl="0" algn="just">
              <a:buClr>
                <a:srgbClr val="3333CC"/>
              </a:buClr>
            </a:pPr>
            <a:r>
              <a:rPr lang="en-US" sz="2800" dirty="0">
                <a:latin typeface="Garamond" panose="02020404030301010803" pitchFamily="18" charset="0"/>
              </a:rPr>
              <a:t>Mother-tongue teachers in Botswana should not be a challenge to find.</a:t>
            </a:r>
          </a:p>
          <a:p>
            <a:pPr lvl="0" algn="just">
              <a:buClr>
                <a:srgbClr val="3333CC"/>
              </a:buClr>
            </a:pPr>
            <a:r>
              <a:rPr lang="en-US" sz="2800" dirty="0">
                <a:latin typeface="Garamond" panose="02020404030301010803" pitchFamily="18" charset="0"/>
              </a:rPr>
              <a:t>Speakers are literate in the language because of missionary work/ literacy materials</a:t>
            </a:r>
          </a:p>
          <a:p>
            <a:pPr lvl="0" algn="just">
              <a:buClr>
                <a:srgbClr val="3333CC"/>
              </a:buClr>
            </a:pPr>
            <a:r>
              <a:rPr lang="en-US" sz="2800" dirty="0">
                <a:latin typeface="Garamond" panose="02020404030301010803" pitchFamily="18" charset="0"/>
              </a:rPr>
              <a:t>Was used as a medium of instruction before independence</a:t>
            </a:r>
          </a:p>
          <a:p>
            <a:pPr lvl="0" algn="just">
              <a:buClr>
                <a:srgbClr val="3333CC"/>
              </a:buClr>
            </a:pPr>
            <a:r>
              <a:rPr lang="en-US" sz="2800" dirty="0">
                <a:latin typeface="Garamond" panose="02020404030301010803" pitchFamily="18" charset="0"/>
              </a:rPr>
              <a:t>Chances of success are reasonably high. </a:t>
            </a: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3414905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14400"/>
            <a:ext cx="7793037" cy="762000"/>
          </a:xfrm>
        </p:spPr>
        <p:txBody>
          <a:bodyPr/>
          <a:lstStyle/>
          <a:p>
            <a:r>
              <a:rPr kumimoji="0" lang="en-US" altLang="en-US" sz="3200" b="1" i="0" u="none" strike="noStrike" kern="0" cap="none" spc="0" normalizeH="0" baseline="0" noProof="0" dirty="0">
                <a:ln>
                  <a:noFill/>
                </a:ln>
                <a:solidFill>
                  <a:srgbClr val="333399"/>
                </a:solidFill>
                <a:effectLst/>
                <a:highlight>
                  <a:srgbClr val="FFFF00"/>
                </a:highlight>
                <a:uLnTx/>
                <a:uFillTx/>
                <a:latin typeface="Garamond" pitchFamily="18" charset="0"/>
                <a:ea typeface="+mj-ea"/>
                <a:cs typeface="Times New Roman" pitchFamily="18" charset="0"/>
              </a:rPr>
              <a:t>Reflections:</a:t>
            </a:r>
            <a:endParaRPr lang="en-US" dirty="0">
              <a:highlight>
                <a:srgbClr val="FFFF00"/>
              </a:highlight>
            </a:endParaRPr>
          </a:p>
        </p:txBody>
      </p:sp>
      <p:sp>
        <p:nvSpPr>
          <p:cNvPr id="3" name="Content Placeholder 2"/>
          <p:cNvSpPr>
            <a:spLocks noGrp="1"/>
          </p:cNvSpPr>
          <p:nvPr>
            <p:ph idx="1"/>
          </p:nvPr>
        </p:nvSpPr>
        <p:spPr>
          <a:xfrm>
            <a:off x="304800" y="1828800"/>
            <a:ext cx="8726488" cy="4625974"/>
          </a:xfrm>
        </p:spPr>
        <p:txBody>
          <a:bodyPr/>
          <a:lstStyle/>
          <a:p>
            <a:pPr lvl="0" algn="just">
              <a:buClr>
                <a:srgbClr val="3333CC"/>
              </a:buClr>
            </a:pPr>
            <a:r>
              <a:rPr lang="en-US" sz="2800" dirty="0">
                <a:latin typeface="Garamond" panose="02020404030301010803" pitchFamily="18" charset="0"/>
              </a:rPr>
              <a:t>Khwedam:</a:t>
            </a:r>
          </a:p>
          <a:p>
            <a:pPr lvl="0" algn="just">
              <a:buClr>
                <a:srgbClr val="3333CC"/>
              </a:buClr>
            </a:pPr>
            <a:r>
              <a:rPr lang="en-US" sz="2800" dirty="0">
                <a:latin typeface="Garamond" panose="02020404030301010803" pitchFamily="18" charset="0"/>
              </a:rPr>
              <a:t>Khwedam languages face the risk of being absorbed or assimilated into larger, dominant languages.</a:t>
            </a:r>
          </a:p>
          <a:p>
            <a:pPr lvl="0" algn="just">
              <a:buClr>
                <a:srgbClr val="3333CC"/>
              </a:buClr>
            </a:pPr>
            <a:r>
              <a:rPr lang="en-US" sz="2800" dirty="0">
                <a:latin typeface="Garamond" panose="02020404030301010803" pitchFamily="18" charset="0"/>
              </a:rPr>
              <a:t>They are also spoken by demographically minute speech communities.  </a:t>
            </a:r>
          </a:p>
          <a:p>
            <a:pPr lvl="0" algn="just">
              <a:buClr>
                <a:srgbClr val="3333CC"/>
              </a:buClr>
            </a:pPr>
            <a:r>
              <a:rPr lang="en-US" sz="2800" dirty="0">
                <a:latin typeface="Garamond" panose="02020404030301010803" pitchFamily="18" charset="0"/>
              </a:rPr>
              <a:t>Mother-tongue teachers in Botswana might be a challenge to find.</a:t>
            </a:r>
          </a:p>
          <a:p>
            <a:pPr lvl="0" algn="just">
              <a:buClr>
                <a:srgbClr val="3333CC"/>
              </a:buClr>
            </a:pPr>
            <a:endParaRPr lang="en-US" sz="2800" dirty="0">
              <a:latin typeface="Garamond" panose="02020404030301010803" pitchFamily="18" charset="0"/>
            </a:endParaRPr>
          </a:p>
        </p:txBody>
      </p:sp>
    </p:spTree>
    <p:extLst>
      <p:ext uri="{BB962C8B-B14F-4D97-AF65-F5344CB8AC3E}">
        <p14:creationId xmlns:p14="http://schemas.microsoft.com/office/powerpoint/2010/main" val="2078693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3400" y="914400"/>
            <a:ext cx="7793037" cy="838200"/>
          </a:xfrm>
        </p:spPr>
        <p:txBody>
          <a:bodyPr/>
          <a:lstStyle/>
          <a:p>
            <a:pPr algn="ctr"/>
            <a:r>
              <a:rPr lang="en-US" altLang="en-US" sz="3600" b="1" dirty="0">
                <a:latin typeface="Garamond" panose="02020404030301010803" pitchFamily="18" charset="0"/>
              </a:rPr>
              <a:t>The End</a:t>
            </a:r>
          </a:p>
        </p:txBody>
      </p:sp>
      <p:sp>
        <p:nvSpPr>
          <p:cNvPr id="31747" name="Content Placeholder 2"/>
          <p:cNvSpPr>
            <a:spLocks noGrp="1"/>
          </p:cNvSpPr>
          <p:nvPr>
            <p:ph idx="1"/>
          </p:nvPr>
        </p:nvSpPr>
        <p:spPr>
          <a:xfrm>
            <a:off x="554037" y="1981200"/>
            <a:ext cx="7772400" cy="4459287"/>
          </a:xfrm>
        </p:spPr>
        <p:txBody>
          <a:bodyPr/>
          <a:lstStyle/>
          <a:p>
            <a:pPr marL="0" indent="0" algn="ctr">
              <a:buFont typeface="Wingdings" pitchFamily="2" charset="2"/>
              <a:buNone/>
            </a:pPr>
            <a:r>
              <a:rPr lang="en-US" altLang="en-US" sz="4000" b="1" dirty="0">
                <a:solidFill>
                  <a:srgbClr val="C00000"/>
                </a:solidFill>
                <a:latin typeface="Garamond" pitchFamily="18" charset="0"/>
                <a:cs typeface="Times New Roman" pitchFamily="18" charset="0"/>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mj-cs"/>
              </a:rPr>
              <a:t>New Developments in Botswana</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81000" y="2017712"/>
            <a:ext cx="8574088" cy="4383087"/>
          </a:xfrm>
        </p:spPr>
        <p:txBody>
          <a:bodyPr/>
          <a:lstStyle/>
          <a:p>
            <a:r>
              <a:rPr lang="en-US" dirty="0">
                <a:latin typeface="Garamond" panose="02020404030301010803" pitchFamily="18" charset="0"/>
              </a:rPr>
              <a:t>After further approval and finalization of the draft by Cabinet and legislation by Parliament, the Languages-in-Education policy would then be a blueprint on modalities of implementation in schools and other related issues.</a:t>
            </a:r>
            <a:endParaRPr lang="en-GB" dirty="0">
              <a:latin typeface="Garamond" panose="02020404030301010803" pitchFamily="18" charset="0"/>
            </a:endParaRPr>
          </a:p>
        </p:txBody>
      </p:sp>
    </p:spTree>
    <p:extLst>
      <p:ext uri="{BB962C8B-B14F-4D97-AF65-F5344CB8AC3E}">
        <p14:creationId xmlns:p14="http://schemas.microsoft.com/office/powerpoint/2010/main" val="178397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mj-cs"/>
              </a:rPr>
              <a:t>New Developments in Botswana</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81000" y="1676400"/>
            <a:ext cx="8574088" cy="4876800"/>
          </a:xfrm>
        </p:spPr>
        <p:txBody>
          <a:bodyPr/>
          <a:lstStyle/>
          <a:p>
            <a:r>
              <a:rPr lang="en-GB" sz="2800"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rPr>
              <a:t>The policy would introduce local languages as medium of instruction from Reception to Standard 2, and </a:t>
            </a:r>
            <a:r>
              <a:rPr lang="en-GB" sz="2800" b="1"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rPr>
              <a:t>the criterion of most known language in a locality will be used in the local school.</a:t>
            </a:r>
          </a:p>
          <a:p>
            <a:pPr marL="0" indent="0">
              <a:buNone/>
            </a:pPr>
            <a:endParaRPr lang="en-GB" sz="2800" b="1"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endParaRPr>
          </a:p>
          <a:p>
            <a:pPr marL="342900" marR="0" lvl="0" indent="-342900" algn="just"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The proposition is that mother-tongue teachers would be workshopped to teach the languages.</a:t>
            </a:r>
          </a:p>
          <a:p>
            <a:endParaRPr lang="en-GB" sz="3200"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endParaRPr>
          </a:p>
          <a:p>
            <a:endParaRPr lang="en-GB" dirty="0">
              <a:latin typeface="Garamond" panose="02020404030301010803" pitchFamily="18" charset="0"/>
            </a:endParaRPr>
          </a:p>
        </p:txBody>
      </p:sp>
    </p:spTree>
    <p:extLst>
      <p:ext uri="{BB962C8B-B14F-4D97-AF65-F5344CB8AC3E}">
        <p14:creationId xmlns:p14="http://schemas.microsoft.com/office/powerpoint/2010/main" val="387321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mj-cs"/>
              </a:rPr>
              <a:t>New Developments in Botswana</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81000" y="1676400"/>
            <a:ext cx="8574088" cy="4876800"/>
          </a:xfrm>
        </p:spPr>
        <p:txBody>
          <a:bodyPr/>
          <a:lstStyle/>
          <a:p>
            <a:pPr marL="342900" marR="0" lvl="0" indent="-342900" algn="just"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There will be mother-tongue instruction that will be accompanied with explanation in Setswana to transition learners to the National language which will be the sole medium of instruction at Standard 3.</a:t>
            </a:r>
          </a:p>
          <a:p>
            <a:pPr marL="0" marR="0" lvl="0" indent="0" algn="just" defTabSz="914400" rtl="0" eaLnBrk="0" fontAlgn="base" latinLnBrk="0" hangingPunct="0">
              <a:lnSpc>
                <a:spcPct val="115000"/>
              </a:lnSpc>
              <a:spcBef>
                <a:spcPts val="0"/>
              </a:spcBef>
              <a:spcAft>
                <a:spcPts val="0"/>
              </a:spcAft>
              <a:buClr>
                <a:srgbClr val="3333CC"/>
              </a:buClr>
              <a:buSzPct val="60000"/>
              <a:buNone/>
              <a:tabLst>
                <a:tab pos="180340" algn="l"/>
              </a:tabLst>
              <a:defRPr/>
            </a:pPr>
            <a:endPar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endParaRPr>
          </a:p>
          <a:p>
            <a:pPr marL="342900" marR="0" lvl="0" indent="-342900"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kumimoji="0" lang="en-US" sz="28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The Department of Curriculum Development and Evaluation (DCDE) has been seized with the development of literacy materials for this initiative (State of the Nation Address 2022)</a:t>
            </a:r>
          </a:p>
          <a:p>
            <a:pPr marL="342900" marR="0" lvl="0" indent="-342900" algn="just"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endParaRPr kumimoji="0" lang="en-GB" sz="32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endParaRPr>
          </a:p>
          <a:p>
            <a:endParaRPr lang="en-GB" sz="3200"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endParaRPr>
          </a:p>
          <a:p>
            <a:endParaRPr lang="en-GB" dirty="0">
              <a:latin typeface="Garamond" panose="02020404030301010803" pitchFamily="18" charset="0"/>
            </a:endParaRPr>
          </a:p>
        </p:txBody>
      </p:sp>
    </p:spTree>
    <p:extLst>
      <p:ext uri="{BB962C8B-B14F-4D97-AF65-F5344CB8AC3E}">
        <p14:creationId xmlns:p14="http://schemas.microsoft.com/office/powerpoint/2010/main" val="634401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mj-cs"/>
              </a:rPr>
              <a:t>New Developments in Botswana</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90908" y="1981200"/>
            <a:ext cx="8574088" cy="4535488"/>
          </a:xfrm>
        </p:spPr>
        <p:txBody>
          <a:bodyPr/>
          <a:lstStyle/>
          <a:p>
            <a:r>
              <a:rPr lang="en-GB" sz="3000"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rPr>
              <a:t>Setswana would be introduced at Standard 1 as is current practice and used as the sole medium of instruction </a:t>
            </a:r>
            <a:r>
              <a:rPr lang="en-GB" sz="3000" b="1" dirty="0">
                <a:solidFill>
                  <a:srgbClr val="C00000"/>
                </a:solidFill>
                <a:effectLst/>
                <a:latin typeface="Garamond" panose="02020404030301010803" pitchFamily="18" charset="0"/>
                <a:ea typeface="MS Mincho" panose="02020609040205080304" pitchFamily="49" charset="-128"/>
                <a:cs typeface="Times New Roman" panose="02020603050405020304" pitchFamily="18" charset="0"/>
              </a:rPr>
              <a:t>in</a:t>
            </a:r>
            <a:r>
              <a:rPr lang="en-GB" sz="3000"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rPr>
              <a:t> Standard 3.</a:t>
            </a:r>
          </a:p>
          <a:p>
            <a:pPr marL="342900" marR="0" lvl="0" indent="-342900" algn="just"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kumimoji="0" lang="en-GB" sz="3000" b="0" i="0" u="none" strike="noStrike" kern="0" cap="none" spc="0" normalizeH="0" baseline="0" noProof="0" dirty="0">
                <a:ln>
                  <a:noFill/>
                </a:ln>
                <a:solidFill>
                  <a:srgbClr val="1C1C1C"/>
                </a:solidFill>
                <a:effectLst/>
                <a:uLnTx/>
                <a:uFillTx/>
                <a:latin typeface="Garamond" panose="02020404030301010803" pitchFamily="18" charset="0"/>
                <a:ea typeface="MS Mincho" panose="02020609040205080304" pitchFamily="49" charset="-128"/>
                <a:cs typeface="Times New Roman" panose="02020603050405020304" pitchFamily="18" charset="0"/>
              </a:rPr>
              <a:t>English would be used as sole medium of instruction </a:t>
            </a:r>
            <a:r>
              <a:rPr kumimoji="0" lang="en-GB" sz="30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from</a:t>
            </a:r>
            <a:r>
              <a:rPr kumimoji="0" lang="en-GB" sz="3000" b="0" i="0" u="none" strike="noStrike" kern="0" cap="none" spc="0" normalizeH="0" baseline="0" noProof="0" dirty="0">
                <a:ln>
                  <a:noFill/>
                </a:ln>
                <a:solidFill>
                  <a:srgbClr val="1C1C1C"/>
                </a:solidFill>
                <a:effectLst/>
                <a:uLnTx/>
                <a:uFillTx/>
                <a:latin typeface="Garamond" panose="02020404030301010803" pitchFamily="18" charset="0"/>
                <a:ea typeface="MS Mincho" panose="02020609040205080304" pitchFamily="49" charset="-128"/>
                <a:cs typeface="Times New Roman" panose="02020603050405020304" pitchFamily="18" charset="0"/>
              </a:rPr>
              <a:t> Standard 4. </a:t>
            </a:r>
          </a:p>
          <a:p>
            <a:pPr marL="342900" marR="0" lvl="0" indent="-342900" algn="just"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kumimoji="0" lang="en-GB" sz="30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The proposed date of implementation is </a:t>
            </a:r>
            <a:r>
              <a:rPr kumimoji="0" lang="en-GB" sz="3000" b="1"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January 2023.</a:t>
            </a:r>
            <a:endParaRPr kumimoji="0" lang="en-GB" sz="3000" b="1"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endParaRPr>
          </a:p>
          <a:p>
            <a:endParaRPr lang="en-GB" sz="3200"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endParaRPr>
          </a:p>
          <a:p>
            <a:endParaRPr lang="en-GB" dirty="0">
              <a:latin typeface="Garamond" panose="02020404030301010803" pitchFamily="18" charset="0"/>
            </a:endParaRPr>
          </a:p>
        </p:txBody>
      </p:sp>
    </p:spTree>
    <p:extLst>
      <p:ext uri="{BB962C8B-B14F-4D97-AF65-F5344CB8AC3E}">
        <p14:creationId xmlns:p14="http://schemas.microsoft.com/office/powerpoint/2010/main" val="3313142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9BB1C-C187-795C-FF2D-8C51F4812998}"/>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Background:</a:t>
            </a:r>
            <a:b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br>
            <a:r>
              <a:rPr kumimoji="0" lang="en-GB" sz="34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mj-cs"/>
              </a:rPr>
              <a:t>New Developments in Botswana</a:t>
            </a:r>
            <a:endParaRPr lang="en-GB" dirty="0"/>
          </a:p>
        </p:txBody>
      </p:sp>
      <p:sp>
        <p:nvSpPr>
          <p:cNvPr id="3" name="Content Placeholder 2">
            <a:extLst>
              <a:ext uri="{FF2B5EF4-FFF2-40B4-BE49-F238E27FC236}">
                <a16:creationId xmlns:a16="http://schemas.microsoft.com/office/drawing/2014/main" id="{9E2A5FD4-D841-C2F2-7DF1-72FCBBF9DEFB}"/>
              </a:ext>
            </a:extLst>
          </p:cNvPr>
          <p:cNvSpPr>
            <a:spLocks noGrp="1"/>
          </p:cNvSpPr>
          <p:nvPr>
            <p:ph idx="1"/>
          </p:nvPr>
        </p:nvSpPr>
        <p:spPr>
          <a:xfrm>
            <a:off x="369887" y="1676399"/>
            <a:ext cx="8574088" cy="4967287"/>
          </a:xfrm>
        </p:spPr>
        <p:txBody>
          <a:bodyPr/>
          <a:lstStyle/>
          <a:p>
            <a:pPr marR="0" lvl="0" algn="just">
              <a:lnSpc>
                <a:spcPct val="115000"/>
              </a:lnSpc>
              <a:spcBef>
                <a:spcPts val="0"/>
              </a:spcBef>
              <a:spcAft>
                <a:spcPts val="0"/>
              </a:spcAft>
              <a:tabLst>
                <a:tab pos="180340" algn="l"/>
              </a:tabLst>
            </a:pPr>
            <a:r>
              <a:rPr kumimoji="0" lang="en-GB" sz="2800" b="1"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13</a:t>
            </a: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languages will be introduced in Phase 1</a:t>
            </a:r>
            <a:r>
              <a:rPr lang="en-GB" sz="2800" dirty="0">
                <a:solidFill>
                  <a:schemeClr val="bg2"/>
                </a:solidFill>
                <a:effectLst/>
                <a:latin typeface="Garamond" panose="02020404030301010803" pitchFamily="18" charset="0"/>
                <a:ea typeface="MS Mincho" panose="02020609040205080304" pitchFamily="49" charset="-128"/>
                <a:cs typeface="Times New Roman" panose="02020603050405020304" pitchFamily="18" charset="0"/>
              </a:rPr>
              <a:t>. </a:t>
            </a:r>
          </a:p>
          <a:p>
            <a:pPr marL="342900" marR="0" lvl="0" indent="-342900" algn="just" defTabSz="914400" rtl="0" eaLnBrk="0" fontAlgn="base" latinLnBrk="0" hangingPunct="0">
              <a:lnSpc>
                <a:spcPct val="115000"/>
              </a:lnSpc>
              <a:spcBef>
                <a:spcPts val="0"/>
              </a:spcBef>
              <a:spcAft>
                <a:spcPts val="0"/>
              </a:spcAft>
              <a:buClr>
                <a:srgbClr val="3333CC"/>
              </a:buClr>
              <a:buSzPct val="60000"/>
              <a:buFont typeface="Wingdings" pitchFamily="2" charset="2"/>
              <a:buChar char="n"/>
              <a:tabLst>
                <a:tab pos="180340" algn="l"/>
              </a:tabLst>
              <a:defRPr/>
            </a:pPr>
            <a:r>
              <a:rPr lang="en-GB" sz="2800" dirty="0">
                <a:solidFill>
                  <a:schemeClr val="bg2"/>
                </a:solidFill>
                <a:latin typeface="Garamond" panose="02020404030301010803" pitchFamily="18" charset="0"/>
                <a:ea typeface="MS Mincho" panose="02020609040205080304" pitchFamily="49" charset="-128"/>
                <a:cs typeface="Times New Roman" panose="02020603050405020304" pitchFamily="18" charset="0"/>
              </a:rPr>
              <a:t>These </a:t>
            </a: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include the following </a:t>
            </a:r>
            <a:r>
              <a:rPr kumimoji="0" lang="en-GB" sz="2800" b="0" i="0" u="none" strike="noStrike" kern="120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Khoesan</a:t>
            </a: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languages:</a:t>
            </a:r>
          </a:p>
          <a:p>
            <a:pPr marL="0" marR="0" lvl="0" indent="0" algn="l" defTabSz="914400" rtl="0" eaLnBrk="0" fontAlgn="base" latinLnBrk="0" hangingPunct="0">
              <a:lnSpc>
                <a:spcPct val="115000"/>
              </a:lnSpc>
              <a:spcBef>
                <a:spcPts val="0"/>
              </a:spcBef>
              <a:spcAft>
                <a:spcPts val="0"/>
              </a:spcAft>
              <a:buClrTx/>
              <a:buSzTx/>
              <a:buFont typeface="Wingdings" pitchFamily="2" charset="2"/>
              <a:buNone/>
              <a:tabLst>
                <a:tab pos="180340" algn="l"/>
              </a:tabLst>
              <a:defRPr/>
            </a:pP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		Nama</a:t>
            </a:r>
          </a:p>
          <a:p>
            <a:pPr marL="0" marR="0" lvl="0" indent="0" algn="l" defTabSz="914400" rtl="0" eaLnBrk="0" fontAlgn="base" latinLnBrk="0" hangingPunct="0">
              <a:lnSpc>
                <a:spcPct val="115000"/>
              </a:lnSpc>
              <a:spcBef>
                <a:spcPts val="0"/>
              </a:spcBef>
              <a:spcAft>
                <a:spcPts val="0"/>
              </a:spcAft>
              <a:buClrTx/>
              <a:buSzTx/>
              <a:buFont typeface="Wingdings" pitchFamily="2" charset="2"/>
              <a:buNone/>
              <a:tabLst>
                <a:tab pos="180340" algn="l"/>
              </a:tabLst>
              <a:defRPr/>
            </a:pP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800" b="0" i="0" u="none" strike="noStrike" kern="1200" cap="none" spc="0" normalizeH="0" baseline="0" noProof="0" dirty="0" err="1">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Naro</a:t>
            </a: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p>
          <a:p>
            <a:pPr marL="0" marR="0" lvl="0" indent="0" algn="l" defTabSz="914400" rtl="0" eaLnBrk="0" fontAlgn="base" latinLnBrk="0" hangingPunct="0">
              <a:lnSpc>
                <a:spcPct val="115000"/>
              </a:lnSpc>
              <a:spcBef>
                <a:spcPts val="0"/>
              </a:spcBef>
              <a:spcAft>
                <a:spcPts val="0"/>
              </a:spcAft>
              <a:buClrTx/>
              <a:buSzTx/>
              <a:buFont typeface="Wingdings" pitchFamily="2" charset="2"/>
              <a:buNone/>
              <a:tabLst>
                <a:tab pos="180340" algn="l"/>
              </a:tabLst>
              <a:defRPr/>
            </a:pP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Khwedam (the four </a:t>
            </a:r>
            <a:r>
              <a:rPr kumimoji="0" lang="en-GB" sz="2800" b="0" i="0" u="none" strike="noStrike" kern="1200" cap="none" spc="0" normalizeH="0" baseline="0" noProof="0" dirty="0" err="1">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Khoe</a:t>
            </a: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 languages of the</a:t>
            </a:r>
          </a:p>
          <a:p>
            <a:pPr marL="0" marR="0" lvl="0" indent="0" algn="l" defTabSz="914400" rtl="0" eaLnBrk="0" fontAlgn="base" latinLnBrk="0" hangingPunct="0">
              <a:lnSpc>
                <a:spcPct val="115000"/>
              </a:lnSpc>
              <a:spcBef>
                <a:spcPts val="0"/>
              </a:spcBef>
              <a:spcAft>
                <a:spcPts val="0"/>
              </a:spcAft>
              <a:buClrTx/>
              <a:buSzTx/>
              <a:buFont typeface="Wingdings" pitchFamily="2" charset="2"/>
              <a:buNone/>
              <a:tabLst>
                <a:tab pos="180340" algn="l"/>
              </a:tabLst>
              <a:defRPr/>
            </a:pP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		Okavango: </a:t>
            </a:r>
            <a:r>
              <a:rPr kumimoji="0" lang="en-GB" sz="2800" b="0" i="0" u="none" strike="noStrike" kern="1200" cap="none" spc="0" normalizeH="0" baseline="0" noProof="0" dirty="0" err="1">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Aǁnikwe</a:t>
            </a: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800" b="0" i="0" u="none" strike="noStrike" kern="1200" cap="none" spc="0" normalizeH="0" baseline="0" noProof="0" dirty="0" err="1">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Bugakwe</a:t>
            </a: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Times New Roman" panose="02020603050405020304" pitchFamily="18" charset="0"/>
                <a:cs typeface="Times New Roman" panose="02020603050405020304" pitchFamily="18" charset="0"/>
              </a:rPr>
              <a:t>|Anda and </a:t>
            </a:r>
            <a:r>
              <a:rPr kumimoji="0" lang="en-GB" sz="2800" b="0" i="0" u="none" strike="noStrike" kern="1200" cap="none" spc="0" normalizeH="0" baseline="0" noProof="0" dirty="0" err="1">
                <a:ln>
                  <a:noFill/>
                </a:ln>
                <a:solidFill>
                  <a:srgbClr val="C00000"/>
                </a:solidFill>
                <a:effectLst/>
                <a:uLnTx/>
                <a:uFillTx/>
                <a:latin typeface="Garamond" panose="02020404030301010803" pitchFamily="18" charset="0"/>
                <a:ea typeface="Times New Roman" panose="02020603050405020304" pitchFamily="18" charset="0"/>
                <a:cs typeface="Times New Roman" panose="02020603050405020304" pitchFamily="18" charset="0"/>
              </a:rPr>
              <a:t>Khwe</a:t>
            </a:r>
            <a:r>
              <a:rPr kumimoji="0" lang="en-GB" sz="2800" b="0" i="0" u="none" strike="noStrike" kern="120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a:t>
            </a: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p>
          <a:p>
            <a:pPr marL="342900" marR="0" lvl="0" indent="-342900" algn="just" defTabSz="914400" rtl="0" eaLnBrk="0" fontAlgn="base" latinLnBrk="0" hangingPunct="0">
              <a:lnSpc>
                <a:spcPct val="115000"/>
              </a:lnSpc>
              <a:spcBef>
                <a:spcPts val="0"/>
              </a:spcBef>
              <a:spcAft>
                <a:spcPts val="0"/>
              </a:spcAft>
              <a:buClr>
                <a:srgbClr val="3333CC"/>
              </a:buClr>
              <a:buSzPct val="60000"/>
              <a:buFont typeface="Wingdings" panose="05000000000000000000" pitchFamily="2" charset="2"/>
              <a:buChar char="q"/>
              <a:tabLst>
                <a:tab pos="180340" algn="l"/>
              </a:tabLst>
              <a:defRPr/>
            </a:pPr>
            <a:r>
              <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The other languages are proposed to be introduced in the school system in subsequent phases.</a:t>
            </a:r>
            <a:r>
              <a:rPr kumimoji="0" lang="en-GB" sz="3200" b="1" i="0" u="none" strike="noStrike" kern="0" cap="none" spc="0" normalizeH="0" baseline="0" noProof="0" dirty="0">
                <a:ln>
                  <a:noFill/>
                </a:ln>
                <a:solidFill>
                  <a:srgbClr val="C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i="0" u="none" strike="noStrike" kern="0" cap="none" spc="0" normalizeH="0" baseline="0" noProof="0" dirty="0">
                <a:ln>
                  <a:noFill/>
                </a:ln>
                <a:effectLst/>
                <a:uLnTx/>
                <a:uFillTx/>
                <a:latin typeface="Garamond" panose="02020404030301010803" pitchFamily="18" charset="0"/>
                <a:ea typeface="MS Mincho" panose="02020609040205080304" pitchFamily="49" charset="-128"/>
                <a:cs typeface="Times New Roman" panose="02020603050405020304" pitchFamily="18" charset="0"/>
              </a:rPr>
              <a:t>(</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ǃXoon</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Ju,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ǂHuan</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Sasi</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Gǁana</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Gǀui</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Shua,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Danisana</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Danisi</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Cua</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Goro</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Tshwa</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Cire-cire, </a:t>
            </a:r>
            <a:r>
              <a:rPr kumimoji="0" lang="en-GB" sz="2400" b="0" i="0" u="none" strike="noStrike" kern="0" cap="none" spc="0" normalizeH="0" baseline="0" noProof="0" dirty="0" err="1">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Ts’ixa</a:t>
            </a:r>
            <a:r>
              <a:rPr kumimoji="0" lang="en-GB" sz="2400" b="0" i="0" u="none" strike="noStrike" kern="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rPr>
              <a:t>) </a:t>
            </a:r>
          </a:p>
          <a:p>
            <a:pPr marR="0" lvl="0" algn="just">
              <a:lnSpc>
                <a:spcPct val="115000"/>
              </a:lnSpc>
              <a:spcBef>
                <a:spcPts val="0"/>
              </a:spcBef>
              <a:spcAft>
                <a:spcPts val="0"/>
              </a:spcAft>
              <a:tabLst>
                <a:tab pos="180340" algn="l"/>
              </a:tabLst>
            </a:pPr>
            <a:endParaRPr kumimoji="0" lang="en-GB" sz="2800" b="0" i="0" u="none" strike="noStrike" kern="1200" cap="none" spc="0" normalizeH="0" baseline="0" noProof="0" dirty="0">
              <a:ln>
                <a:noFill/>
              </a:ln>
              <a:solidFill>
                <a:srgbClr val="000000"/>
              </a:solidFill>
              <a:effectLst/>
              <a:uLnTx/>
              <a:uFillTx/>
              <a:latin typeface="Garamond" panose="02020404030301010803" pitchFamily="18" charset="0"/>
              <a:ea typeface="MS Mincho" panose="02020609040205080304" pitchFamily="49" charset="-128"/>
              <a:cs typeface="Times New Roman" panose="02020603050405020304" pitchFamily="18" charset="0"/>
            </a:endParaRPr>
          </a:p>
          <a:p>
            <a:pPr marR="0" lvl="0" algn="just">
              <a:lnSpc>
                <a:spcPct val="115000"/>
              </a:lnSpc>
              <a:spcBef>
                <a:spcPts val="0"/>
              </a:spcBef>
              <a:spcAft>
                <a:spcPts val="0"/>
              </a:spcAft>
              <a:tabLst>
                <a:tab pos="180340" algn="l"/>
              </a:tabLst>
            </a:pPr>
            <a:endParaRPr lang="en-GB" sz="3200" b="1" dirty="0">
              <a:solidFill>
                <a:srgbClr val="C00000"/>
              </a:solidFill>
              <a:effectLst/>
              <a:latin typeface="Garamond" panose="02020404030301010803" pitchFamily="18" charset="0"/>
              <a:ea typeface="MS Mincho" panose="02020609040205080304" pitchFamily="49" charset="-128"/>
              <a:cs typeface="Times New Roman" panose="02020603050405020304" pitchFamily="18" charset="0"/>
            </a:endParaRPr>
          </a:p>
          <a:p>
            <a:endParaRPr lang="en-GB" dirty="0">
              <a:latin typeface="Garamond" panose="02020404030301010803" pitchFamily="18" charset="0"/>
            </a:endParaRPr>
          </a:p>
        </p:txBody>
      </p:sp>
    </p:spTree>
    <p:extLst>
      <p:ext uri="{BB962C8B-B14F-4D97-AF65-F5344CB8AC3E}">
        <p14:creationId xmlns:p14="http://schemas.microsoft.com/office/powerpoint/2010/main" val="1776897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6D5D-4CE4-7138-83B9-6503BC08CC06}"/>
              </a:ext>
            </a:extLst>
          </p:cNvPr>
          <p:cNvSpPr>
            <a:spLocks noGrp="1"/>
          </p:cNvSpPr>
          <p:nvPr>
            <p:ph type="title"/>
          </p:nvPr>
        </p:nvSpPr>
        <p:spPr/>
        <p:txBody>
          <a:bodyPr/>
          <a:lstStyle/>
          <a:p>
            <a:r>
              <a:rPr kumimoji="0" lang="en-GB" sz="3400" b="1" i="0" u="none" strike="noStrike" kern="0" cap="none" spc="0" normalizeH="0" baseline="0" noProof="0" dirty="0">
                <a:ln>
                  <a:noFill/>
                </a:ln>
                <a:solidFill>
                  <a:srgbClr val="333399"/>
                </a:solidFill>
                <a:effectLst/>
                <a:uLnTx/>
                <a:uFillTx/>
                <a:latin typeface="Garamond" panose="02020404030301010803" pitchFamily="18" charset="0"/>
                <a:ea typeface="MS Mincho" panose="02020609040205080304" pitchFamily="49" charset="-128"/>
                <a:cs typeface="+mj-cs"/>
              </a:rPr>
              <a:t>Objectives of the presentation</a:t>
            </a:r>
            <a:endParaRPr lang="en-GB" dirty="0"/>
          </a:p>
        </p:txBody>
      </p:sp>
      <p:sp>
        <p:nvSpPr>
          <p:cNvPr id="3" name="Content Placeholder 2">
            <a:extLst>
              <a:ext uri="{FF2B5EF4-FFF2-40B4-BE49-F238E27FC236}">
                <a16:creationId xmlns:a16="http://schemas.microsoft.com/office/drawing/2014/main" id="{059ABF16-5A49-7156-EFB6-15917CCBC0FB}"/>
              </a:ext>
            </a:extLst>
          </p:cNvPr>
          <p:cNvSpPr>
            <a:spLocks noGrp="1"/>
          </p:cNvSpPr>
          <p:nvPr>
            <p:ph idx="1"/>
          </p:nvPr>
        </p:nvSpPr>
        <p:spPr>
          <a:xfrm>
            <a:off x="381000" y="1752600"/>
            <a:ext cx="8574088" cy="4891087"/>
          </a:xfrm>
        </p:spPr>
        <p:txBody>
          <a:bodyPr/>
          <a:lstStyle/>
          <a:p>
            <a:pPr marL="0" indent="0">
              <a:buNone/>
            </a:pPr>
            <a:endParaRPr lang="en-GB" dirty="0">
              <a:latin typeface="Garamond" panose="02020404030301010803" pitchFamily="18" charset="0"/>
            </a:endParaRPr>
          </a:p>
          <a:p>
            <a:pPr marL="0" indent="0">
              <a:buNone/>
            </a:pPr>
            <a:r>
              <a:rPr lang="en-GB" dirty="0">
                <a:latin typeface="Garamond" panose="02020404030301010803" pitchFamily="18" charset="0"/>
              </a:rPr>
              <a:t>To:</a:t>
            </a:r>
          </a:p>
          <a:p>
            <a:r>
              <a:rPr lang="en-GB" dirty="0">
                <a:latin typeface="Garamond" panose="02020404030301010803" pitchFamily="18" charset="0"/>
              </a:rPr>
              <a:t>Assess the prospects of </a:t>
            </a:r>
            <a:r>
              <a:rPr lang="en-GB" dirty="0" err="1">
                <a:latin typeface="Garamond" panose="02020404030301010803" pitchFamily="18" charset="0"/>
              </a:rPr>
              <a:t>Khoesan</a:t>
            </a:r>
            <a:r>
              <a:rPr lang="en-GB" dirty="0">
                <a:latin typeface="Garamond" panose="02020404030301010803" pitchFamily="18" charset="0"/>
              </a:rPr>
              <a:t> languages that will be introduced in </a:t>
            </a:r>
            <a:r>
              <a:rPr lang="en-GB" b="1" u="sng" dirty="0">
                <a:latin typeface="Garamond" panose="02020404030301010803" pitchFamily="18" charset="0"/>
              </a:rPr>
              <a:t>Phase 1</a:t>
            </a:r>
            <a:r>
              <a:rPr lang="en-GB" dirty="0">
                <a:latin typeface="Garamond" panose="02020404030301010803" pitchFamily="18" charset="0"/>
              </a:rPr>
              <a:t> in terms of</a:t>
            </a:r>
          </a:p>
          <a:p>
            <a:pPr lvl="1">
              <a:buFont typeface="Wingdings" panose="05000000000000000000" pitchFamily="2" charset="2"/>
              <a:buChar char="Ø"/>
            </a:pPr>
            <a:r>
              <a:rPr lang="en-GB" sz="3200" dirty="0">
                <a:latin typeface="Garamond" panose="02020404030301010803" pitchFamily="18" charset="0"/>
              </a:rPr>
              <a:t>Vitality/vibrancy</a:t>
            </a:r>
          </a:p>
          <a:p>
            <a:pPr lvl="1">
              <a:buFont typeface="Wingdings" panose="05000000000000000000" pitchFamily="2" charset="2"/>
              <a:buChar char="Ø"/>
            </a:pPr>
            <a:r>
              <a:rPr lang="en-GB" sz="3200" dirty="0">
                <a:latin typeface="Garamond" panose="02020404030301010803" pitchFamily="18" charset="0"/>
              </a:rPr>
              <a:t>Demography</a:t>
            </a:r>
          </a:p>
          <a:p>
            <a:pPr lvl="1">
              <a:buFont typeface="Wingdings" panose="05000000000000000000" pitchFamily="2" charset="2"/>
              <a:buChar char="Ø"/>
            </a:pPr>
            <a:r>
              <a:rPr lang="en-GB" sz="3200" dirty="0">
                <a:latin typeface="Garamond" panose="02020404030301010803" pitchFamily="18" charset="0"/>
              </a:rPr>
              <a:t>Development</a:t>
            </a:r>
          </a:p>
          <a:p>
            <a:pPr lvl="1">
              <a:buFont typeface="Wingdings" panose="05000000000000000000" pitchFamily="2" charset="2"/>
              <a:buChar char="Ø"/>
            </a:pPr>
            <a:r>
              <a:rPr lang="en-GB" sz="3200" dirty="0">
                <a:latin typeface="Garamond" panose="02020404030301010803" pitchFamily="18" charset="0"/>
              </a:rPr>
              <a:t>Challenges</a:t>
            </a:r>
          </a:p>
        </p:txBody>
      </p:sp>
    </p:spTree>
    <p:extLst>
      <p:ext uri="{BB962C8B-B14F-4D97-AF65-F5344CB8AC3E}">
        <p14:creationId xmlns:p14="http://schemas.microsoft.com/office/powerpoint/2010/main" val="1309112530"/>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4052</TotalTime>
  <Words>1844</Words>
  <Application>Microsoft Office PowerPoint</Application>
  <PresentationFormat>On-screen Show (4:3)</PresentationFormat>
  <Paragraphs>153</Paragraphs>
  <Slides>32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Garamond</vt:lpstr>
      <vt:lpstr>Tahoma</vt:lpstr>
      <vt:lpstr>Wingdings</vt:lpstr>
      <vt:lpstr>Blends</vt:lpstr>
      <vt:lpstr>               Factoring Marginalized Languages in the Botswana Curriculum: Reflections on prospects for the Khoesan </vt:lpstr>
      <vt:lpstr>Background:  New Developments in Botswana</vt:lpstr>
      <vt:lpstr>Background: New Developments in Botswana</vt:lpstr>
      <vt:lpstr>Background: New Developments in Botswana</vt:lpstr>
      <vt:lpstr>Background: New Developments in Botswana</vt:lpstr>
      <vt:lpstr>Background: New Developments in Botswana</vt:lpstr>
      <vt:lpstr>Background: New Developments in Botswana</vt:lpstr>
      <vt:lpstr>Background: New Developments in Botswana</vt:lpstr>
      <vt:lpstr>Objectives of the presentation</vt:lpstr>
      <vt:lpstr>Nama: Language spread and demographics</vt:lpstr>
      <vt:lpstr>The spread of Nama in Botswana</vt:lpstr>
      <vt:lpstr>Nama: Vibrancy among young learners</vt:lpstr>
      <vt:lpstr>Nama: Vibrancy among young learners</vt:lpstr>
      <vt:lpstr>Nama: Development</vt:lpstr>
      <vt:lpstr>Nama: Development</vt:lpstr>
      <vt:lpstr>Nama: Challenges</vt:lpstr>
      <vt:lpstr>Naro: Language spread and demographics</vt:lpstr>
      <vt:lpstr>Naro: Language spread</vt:lpstr>
      <vt:lpstr>Naro: Vibrancy among young learners</vt:lpstr>
      <vt:lpstr>Naro: Development</vt:lpstr>
      <vt:lpstr>Naro: Development</vt:lpstr>
      <vt:lpstr>Naro: Challenges</vt:lpstr>
      <vt:lpstr>Khwedam: Spread and demographics</vt:lpstr>
      <vt:lpstr>Khwedam: Spread and demographics</vt:lpstr>
      <vt:lpstr>Khwedam: Development</vt:lpstr>
      <vt:lpstr>Khwedam: Development</vt:lpstr>
      <vt:lpstr>Khwedam: Challenges</vt:lpstr>
      <vt:lpstr>San languages: Level of Development</vt:lpstr>
      <vt:lpstr>Conclusion:</vt:lpstr>
      <vt:lpstr>Conclusion:</vt:lpstr>
      <vt:lpstr>Reflections:</vt:lpstr>
      <vt:lpstr>The End</vt:lpstr>
    </vt:vector>
  </TitlesOfParts>
  <Company>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in African Languages: The absence of Khoesan languages in Botswana education system: consequences</dc:title>
  <dc:creator>monaka</dc:creator>
  <cp:lastModifiedBy>CHEBANNE,  A. (Prof)</cp:lastModifiedBy>
  <cp:revision>350</cp:revision>
  <dcterms:created xsi:type="dcterms:W3CDTF">2006-06-13T08:58:37Z</dcterms:created>
  <dcterms:modified xsi:type="dcterms:W3CDTF">2022-07-15T07:47:23Z</dcterms:modified>
</cp:coreProperties>
</file>